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sldIdLst>
    <p:sldId id="288" r:id="rId2"/>
    <p:sldId id="289"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10" r:id="rId22"/>
    <p:sldId id="311" r:id="rId23"/>
    <p:sldId id="312" r:id="rId24"/>
    <p:sldId id="313" r:id="rId25"/>
    <p:sldId id="314" r:id="rId26"/>
    <p:sldId id="315" r:id="rId27"/>
    <p:sldId id="316" r:id="rId28"/>
    <p:sldId id="317" r:id="rId29"/>
    <p:sldId id="318" r:id="rId30"/>
    <p:sldId id="319" r:id="rId31"/>
    <p:sldId id="320" r:id="rId32"/>
    <p:sldId id="321" r:id="rId33"/>
    <p:sldId id="322" r:id="rId34"/>
    <p:sldId id="323" r:id="rId35"/>
    <p:sldId id="324" r:id="rId36"/>
    <p:sldId id="325" r:id="rId37"/>
    <p:sldId id="326" r:id="rId38"/>
    <p:sldId id="327" r:id="rId39"/>
  </p:sldIdLst>
  <p:sldSz cx="9144000" cy="6858000" type="screen4x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54092" autoAdjust="0"/>
  </p:normalViewPr>
  <p:slideViewPr>
    <p:cSldViewPr>
      <p:cViewPr>
        <p:scale>
          <a:sx n="61" d="100"/>
          <a:sy n="61" d="100"/>
        </p:scale>
        <p:origin x="-140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F74E5F40-1509-4B24-98DC-564BB3A085E9}" type="datetimeFigureOut">
              <a:rPr kumimoji="1" lang="ja-JP" altLang="en-US" smtClean="0"/>
              <a:t>2014/10/16</a:t>
            </a:fld>
            <a:endParaRPr kumimoji="1" lang="ja-JP" altLang="en-US"/>
          </a:p>
        </p:txBody>
      </p:sp>
      <p:sp>
        <p:nvSpPr>
          <p:cNvPr id="4" name="スライド イメージ プレースホルダー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24202"/>
            <a:ext cx="5486400" cy="447556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5F9B6FC8-EFBD-446D-8306-5FD6D3F56609}" type="slidenum">
              <a:rPr kumimoji="1" lang="ja-JP" altLang="en-US" smtClean="0"/>
              <a:t>‹#›</a:t>
            </a:fld>
            <a:endParaRPr kumimoji="1" lang="ja-JP" altLang="en-US"/>
          </a:p>
        </p:txBody>
      </p:sp>
    </p:spTree>
    <p:extLst>
      <p:ext uri="{BB962C8B-B14F-4D97-AF65-F5344CB8AC3E}">
        <p14:creationId xmlns:p14="http://schemas.microsoft.com/office/powerpoint/2010/main" val="6091736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nSpc>
                <a:spcPct val="150000"/>
              </a:lnSpc>
            </a:pPr>
            <a:r>
              <a:rPr lang="ja-JP" altLang="en-US" sz="1400" dirty="0"/>
              <a:t>本日は、大人の薬物乱用防止教室という事でお話をさせていただきます。</a:t>
            </a:r>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1</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18788423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nSpc>
                <a:spcPct val="150000"/>
              </a:lnSpc>
            </a:pPr>
            <a:r>
              <a:rPr lang="ja-JP" altLang="en-US" sz="1400" dirty="0">
                <a:latin typeface="HGS創英角ｺﾞｼｯｸUB" pitchFamily="50" charset="-128"/>
                <a:ea typeface="HGS創英角ｺﾞｼｯｸUB" pitchFamily="50" charset="-128"/>
              </a:rPr>
              <a:t>大人に対する薬物乱用防止の話はこれまでは、「子どもを守るため」でした。</a:t>
            </a:r>
            <a:endParaRPr lang="en-US" altLang="ja-JP" sz="1400" dirty="0">
              <a:latin typeface="HGS創英角ｺﾞｼｯｸUB" pitchFamily="50" charset="-128"/>
              <a:ea typeface="HGS創英角ｺﾞｼｯｸUB" pitchFamily="50" charset="-128"/>
            </a:endParaRPr>
          </a:p>
          <a:p>
            <a:pPr>
              <a:lnSpc>
                <a:spcPct val="150000"/>
              </a:lnSpc>
            </a:pPr>
            <a:r>
              <a:rPr lang="ja-JP" altLang="en-US" sz="1400" dirty="0">
                <a:latin typeface="HGS創英角ｺﾞｼｯｸUB" pitchFamily="50" charset="-128"/>
                <a:ea typeface="HGS創英角ｺﾞｼｯｸUB" pitchFamily="50" charset="-128"/>
              </a:rPr>
              <a:t>しかし今は、</a:t>
            </a:r>
            <a:r>
              <a:rPr lang="ja-JP" altLang="en-US" sz="1400" dirty="0">
                <a:solidFill>
                  <a:srgbClr val="FFFF00"/>
                </a:solidFill>
                <a:latin typeface="HGS創英角ｺﾞｼｯｸUB" pitchFamily="50" charset="-128"/>
                <a:ea typeface="HGS創英角ｺﾞｼｯｸUB" pitchFamily="50" charset="-128"/>
              </a:rPr>
              <a:t>大人自身を守るための薬物乱用防止</a:t>
            </a:r>
            <a:r>
              <a:rPr lang="ja-JP" altLang="en-US" sz="1400" dirty="0">
                <a:latin typeface="HGS創英角ｺﾞｼｯｸUB" pitchFamily="50" charset="-128"/>
                <a:ea typeface="HGS創英角ｺﾞｼｯｸUB" pitchFamily="50" charset="-128"/>
              </a:rPr>
              <a:t>の話が必要になっています。</a:t>
            </a:r>
            <a:endParaRPr lang="en-US" altLang="ja-JP" sz="1400" dirty="0">
              <a:latin typeface="HGS創英角ｺﾞｼｯｸUB" pitchFamily="50" charset="-128"/>
              <a:ea typeface="HGS創英角ｺﾞｼｯｸUB" pitchFamily="50" charset="-128"/>
            </a:endParaRPr>
          </a:p>
          <a:p>
            <a:endParaRPr kumimoji="1" lang="ja-JP" altLang="en-US" dirty="0"/>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10</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15529923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nSpc>
                <a:spcPct val="150000"/>
              </a:lnSpc>
              <a:buNone/>
            </a:pPr>
            <a:r>
              <a:rPr lang="ja-JP" altLang="en-US" sz="1400" dirty="0"/>
              <a:t>では、本日は５項目について、お話をさせていただきます。</a:t>
            </a:r>
            <a:endParaRPr lang="en-US" altLang="ja-JP" sz="1400" dirty="0"/>
          </a:p>
          <a:p>
            <a:pPr>
              <a:lnSpc>
                <a:spcPct val="150000"/>
              </a:lnSpc>
              <a:buNone/>
            </a:pPr>
            <a:endParaRPr lang="en-US" altLang="ja-JP" sz="1400" dirty="0"/>
          </a:p>
          <a:p>
            <a:pPr>
              <a:lnSpc>
                <a:spcPct val="150000"/>
              </a:lnSpc>
              <a:buNone/>
            </a:pPr>
            <a:r>
              <a:rPr lang="en-US" altLang="ja-JP" sz="1400" dirty="0">
                <a:solidFill>
                  <a:srgbClr val="002060"/>
                </a:solidFill>
                <a:latin typeface="HGP創英角ｺﾞｼｯｸUB" pitchFamily="50" charset="-128"/>
                <a:ea typeface="HGP創英角ｺﾞｼｯｸUB" pitchFamily="50" charset="-128"/>
              </a:rPr>
              <a:t>Ⅰ</a:t>
            </a:r>
            <a:r>
              <a:rPr lang="ja-JP" altLang="en-US" sz="1400" dirty="0">
                <a:solidFill>
                  <a:srgbClr val="002060"/>
                </a:solidFill>
                <a:latin typeface="HGP創英角ｺﾞｼｯｸUB" pitchFamily="50" charset="-128"/>
                <a:ea typeface="HGP創英角ｺﾞｼｯｸUB" pitchFamily="50" charset="-128"/>
              </a:rPr>
              <a:t>　大人の薬物乱用の状況、</a:t>
            </a:r>
            <a:endParaRPr lang="en-US" altLang="ja-JP" sz="1400" dirty="0">
              <a:solidFill>
                <a:srgbClr val="002060"/>
              </a:solidFill>
              <a:latin typeface="HGP創英角ｺﾞｼｯｸUB" pitchFamily="50" charset="-128"/>
              <a:ea typeface="HGP創英角ｺﾞｼｯｸUB" pitchFamily="50" charset="-128"/>
            </a:endParaRPr>
          </a:p>
          <a:p>
            <a:pPr>
              <a:lnSpc>
                <a:spcPct val="150000"/>
              </a:lnSpc>
              <a:buNone/>
            </a:pPr>
            <a:r>
              <a:rPr lang="en-US" altLang="ja-JP" sz="1400" dirty="0">
                <a:solidFill>
                  <a:srgbClr val="002060"/>
                </a:solidFill>
                <a:latin typeface="HGP創英角ｺﾞｼｯｸUB" pitchFamily="50" charset="-128"/>
                <a:ea typeface="HGP創英角ｺﾞｼｯｸUB" pitchFamily="50" charset="-128"/>
              </a:rPr>
              <a:t>Ⅱ</a:t>
            </a:r>
            <a:r>
              <a:rPr lang="ja-JP" altLang="en-US" sz="1400" dirty="0">
                <a:solidFill>
                  <a:srgbClr val="002060"/>
                </a:solidFill>
                <a:latin typeface="HGP創英角ｺﾞｼｯｸUB" pitchFamily="50" charset="-128"/>
                <a:ea typeface="HGP創英角ｺﾞｼｯｸUB" pitchFamily="50" charset="-128"/>
              </a:rPr>
              <a:t>　薬物を使用する動機、 </a:t>
            </a:r>
            <a:endParaRPr lang="en-US" altLang="ja-JP" sz="1400" dirty="0">
              <a:solidFill>
                <a:srgbClr val="002060"/>
              </a:solidFill>
              <a:latin typeface="HGP創英角ｺﾞｼｯｸUB" pitchFamily="50" charset="-128"/>
              <a:ea typeface="HGP創英角ｺﾞｼｯｸUB" pitchFamily="50" charset="-128"/>
            </a:endParaRPr>
          </a:p>
          <a:p>
            <a:pPr>
              <a:lnSpc>
                <a:spcPct val="150000"/>
              </a:lnSpc>
              <a:buNone/>
            </a:pPr>
            <a:r>
              <a:rPr lang="en-US" altLang="ja-JP" sz="1400" dirty="0">
                <a:solidFill>
                  <a:srgbClr val="002060"/>
                </a:solidFill>
                <a:latin typeface="HGP創英角ｺﾞｼｯｸUB" pitchFamily="50" charset="-128"/>
                <a:ea typeface="HGP創英角ｺﾞｼｯｸUB" pitchFamily="50" charset="-128"/>
              </a:rPr>
              <a:t>Ⅲ</a:t>
            </a:r>
            <a:r>
              <a:rPr lang="ja-JP" altLang="en-US" sz="1400" dirty="0">
                <a:solidFill>
                  <a:srgbClr val="002060"/>
                </a:solidFill>
                <a:latin typeface="HGP創英角ｺﾞｼｯｸUB" pitchFamily="50" charset="-128"/>
                <a:ea typeface="HGP創英角ｺﾞｼｯｸUB" pitchFamily="50" charset="-128"/>
              </a:rPr>
              <a:t>　なぜ今中高年の薬物乱用なのか</a:t>
            </a:r>
            <a:endParaRPr lang="en-US" altLang="ja-JP" sz="1400" dirty="0">
              <a:solidFill>
                <a:srgbClr val="002060"/>
              </a:solidFill>
              <a:latin typeface="HGP創英角ｺﾞｼｯｸUB" pitchFamily="50" charset="-128"/>
              <a:ea typeface="HGP創英角ｺﾞｼｯｸUB" pitchFamily="50" charset="-128"/>
            </a:endParaRPr>
          </a:p>
          <a:p>
            <a:pPr>
              <a:lnSpc>
                <a:spcPct val="150000"/>
              </a:lnSpc>
              <a:buNone/>
            </a:pPr>
            <a:r>
              <a:rPr lang="en-US" altLang="ja-JP" sz="1400" dirty="0">
                <a:solidFill>
                  <a:srgbClr val="002060"/>
                </a:solidFill>
                <a:latin typeface="HGP創英角ｺﾞｼｯｸUB" pitchFamily="50" charset="-128"/>
                <a:ea typeface="HGP創英角ｺﾞｼｯｸUB" pitchFamily="50" charset="-128"/>
              </a:rPr>
              <a:t>Ⅳ</a:t>
            </a:r>
            <a:r>
              <a:rPr lang="ja-JP" altLang="en-US" sz="1400" dirty="0">
                <a:solidFill>
                  <a:srgbClr val="002060"/>
                </a:solidFill>
                <a:latin typeface="HGP創英角ｺﾞｼｯｸUB" pitchFamily="50" charset="-128"/>
                <a:ea typeface="HGP創英角ｺﾞｼｯｸUB" pitchFamily="50" charset="-128"/>
              </a:rPr>
              <a:t>　乱用薬物がナゼ無くならないのか</a:t>
            </a:r>
            <a:endParaRPr lang="en-US" altLang="ja-JP" sz="1400" dirty="0">
              <a:solidFill>
                <a:srgbClr val="002060"/>
              </a:solidFill>
              <a:latin typeface="HGP創英角ｺﾞｼｯｸUB" pitchFamily="50" charset="-128"/>
              <a:ea typeface="HGP創英角ｺﾞｼｯｸUB" pitchFamily="50" charset="-128"/>
            </a:endParaRPr>
          </a:p>
          <a:p>
            <a:pPr>
              <a:lnSpc>
                <a:spcPct val="150000"/>
              </a:lnSpc>
              <a:buNone/>
            </a:pPr>
            <a:r>
              <a:rPr lang="en-US" altLang="ja-JP" sz="1400" dirty="0">
                <a:solidFill>
                  <a:srgbClr val="002060"/>
                </a:solidFill>
                <a:latin typeface="HGP創英角ｺﾞｼｯｸUB" pitchFamily="50" charset="-128"/>
                <a:ea typeface="HGP創英角ｺﾞｼｯｸUB" pitchFamily="50" charset="-128"/>
              </a:rPr>
              <a:t>Ⅴ</a:t>
            </a:r>
            <a:r>
              <a:rPr lang="ja-JP" altLang="en-US" sz="1400" dirty="0">
                <a:solidFill>
                  <a:srgbClr val="002060"/>
                </a:solidFill>
                <a:latin typeface="HGP創英角ｺﾞｼｯｸUB" pitchFamily="50" charset="-128"/>
                <a:ea typeface="HGP創英角ｺﾞｼｯｸUB" pitchFamily="50" charset="-128"/>
              </a:rPr>
              <a:t>　薬物の基本的な話</a:t>
            </a:r>
            <a:endParaRPr lang="en-US" altLang="ja-JP" sz="1400" dirty="0">
              <a:solidFill>
                <a:srgbClr val="002060"/>
              </a:solidFill>
              <a:latin typeface="HGP創英角ｺﾞｼｯｸUB" pitchFamily="50" charset="-128"/>
              <a:ea typeface="HGP創英角ｺﾞｼｯｸUB" pitchFamily="50" charset="-128"/>
            </a:endParaRPr>
          </a:p>
          <a:p>
            <a:pPr>
              <a:lnSpc>
                <a:spcPct val="150000"/>
              </a:lnSpc>
              <a:buNone/>
            </a:pPr>
            <a:endParaRPr lang="en-US" altLang="ja-JP" sz="1400" dirty="0">
              <a:solidFill>
                <a:srgbClr val="002060"/>
              </a:solidFill>
              <a:latin typeface="HGP創英角ｺﾞｼｯｸUB" pitchFamily="50" charset="-128"/>
              <a:ea typeface="HGP創英角ｺﾞｼｯｸUB" pitchFamily="50" charset="-128"/>
            </a:endParaRPr>
          </a:p>
          <a:p>
            <a:pPr>
              <a:lnSpc>
                <a:spcPct val="150000"/>
              </a:lnSpc>
              <a:buNone/>
            </a:pPr>
            <a:r>
              <a:rPr lang="ja-JP" altLang="en-US" sz="1400" dirty="0">
                <a:solidFill>
                  <a:srgbClr val="002060"/>
                </a:solidFill>
                <a:latin typeface="HGP創英角ｺﾞｼｯｸUB" pitchFamily="50" charset="-128"/>
                <a:ea typeface="HGP創英角ｺﾞｼｯｸUB" pitchFamily="50" charset="-128"/>
              </a:rPr>
              <a:t>の順で話させていただきます。</a:t>
            </a:r>
            <a:endParaRPr lang="ja-JP" altLang="en-US" sz="1400" dirty="0"/>
          </a:p>
          <a:p>
            <a:endParaRPr kumimoji="1" lang="ja-JP" altLang="en-US" dirty="0"/>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11</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34248395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sz="1400" dirty="0"/>
              <a:t>それでは、</a:t>
            </a:r>
            <a:r>
              <a:rPr lang="en-US" altLang="ja-JP" sz="1400" dirty="0">
                <a:solidFill>
                  <a:srgbClr val="C00000"/>
                </a:solidFill>
                <a:latin typeface="HGP創英角ｺﾞｼｯｸUB" pitchFamily="50" charset="-128"/>
                <a:ea typeface="HGP創英角ｺﾞｼｯｸUB" pitchFamily="50" charset="-128"/>
              </a:rPr>
              <a:t>Ⅰ</a:t>
            </a:r>
            <a:r>
              <a:rPr lang="ja-JP" altLang="en-US" sz="1400" dirty="0">
                <a:solidFill>
                  <a:srgbClr val="002060"/>
                </a:solidFill>
                <a:latin typeface="HGP創英角ｺﾞｼｯｸUB" pitchFamily="50" charset="-128"/>
                <a:ea typeface="HGP創英角ｺﾞｼｯｸUB" pitchFamily="50" charset="-128"/>
              </a:rPr>
              <a:t>　</a:t>
            </a:r>
            <a:r>
              <a:rPr lang="ja-JP" altLang="en-US" sz="1400" dirty="0">
                <a:solidFill>
                  <a:srgbClr val="C00000"/>
                </a:solidFill>
                <a:latin typeface="HGP創英角ｺﾞｼｯｸUB" pitchFamily="50" charset="-128"/>
                <a:ea typeface="HGP創英角ｺﾞｼｯｸUB" pitchFamily="50" charset="-128"/>
              </a:rPr>
              <a:t>大人の薬物乱用の状況についてです。</a:t>
            </a:r>
            <a:endParaRPr lang="ja-JP" altLang="en-US" sz="1400" dirty="0"/>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12</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6804450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nSpc>
                <a:spcPct val="150000"/>
              </a:lnSpc>
            </a:pPr>
            <a:r>
              <a:rPr lang="ja-JP" altLang="en-US" sz="1600" b="1" dirty="0"/>
              <a:t>平成</a:t>
            </a:r>
            <a:r>
              <a:rPr lang="en-US" altLang="ja-JP" sz="1600" b="1" dirty="0"/>
              <a:t>9</a:t>
            </a:r>
            <a:r>
              <a:rPr lang="ja-JP" altLang="en-US" sz="1600" b="1" dirty="0"/>
              <a:t>年の覚せい剤事犯は、</a:t>
            </a:r>
            <a:r>
              <a:rPr lang="en-US" altLang="ja-JP" sz="1600" b="1" dirty="0"/>
              <a:t>10</a:t>
            </a:r>
            <a:r>
              <a:rPr lang="ja-JP" altLang="en-US" sz="1600" b="1" dirty="0"/>
              <a:t>代</a:t>
            </a:r>
            <a:r>
              <a:rPr lang="en-US" altLang="ja-JP" sz="1600" b="1" dirty="0"/>
              <a:t>20</a:t>
            </a:r>
            <a:r>
              <a:rPr lang="ja-JP" altLang="en-US" sz="1600" b="1" dirty="0"/>
              <a:t>代が</a:t>
            </a:r>
            <a:r>
              <a:rPr lang="en-US" altLang="ja-JP" sz="1600" b="1" dirty="0"/>
              <a:t>50</a:t>
            </a:r>
            <a:r>
              <a:rPr lang="ja-JP" altLang="en-US" sz="1600" b="1" dirty="0"/>
              <a:t>％を占めていました。</a:t>
            </a:r>
            <a:endParaRPr lang="en-US" altLang="ja-JP" sz="1600" b="1" dirty="0"/>
          </a:p>
          <a:p>
            <a:pPr>
              <a:lnSpc>
                <a:spcPct val="150000"/>
              </a:lnSpc>
            </a:pPr>
            <a:endParaRPr lang="en-US" altLang="ja-JP" sz="1600" b="1" dirty="0"/>
          </a:p>
          <a:p>
            <a:pPr>
              <a:lnSpc>
                <a:spcPct val="150000"/>
              </a:lnSpc>
            </a:pPr>
            <a:r>
              <a:rPr lang="ja-JP" altLang="en-US" sz="1600" b="1" dirty="0"/>
              <a:t>平成</a:t>
            </a:r>
            <a:r>
              <a:rPr lang="en-US" altLang="ja-JP" sz="1600" b="1" dirty="0"/>
              <a:t>25</a:t>
            </a:r>
            <a:r>
              <a:rPr lang="ja-JP" altLang="en-US" sz="1600" b="1" dirty="0"/>
              <a:t>年のデータでは</a:t>
            </a:r>
            <a:r>
              <a:rPr lang="en-US" altLang="ja-JP" sz="1600" b="1" dirty="0"/>
              <a:t>40</a:t>
            </a:r>
            <a:r>
              <a:rPr lang="ja-JP" altLang="en-US" sz="1600" b="1" dirty="0"/>
              <a:t>歳以上が</a:t>
            </a:r>
            <a:r>
              <a:rPr lang="en-US" altLang="ja-JP" sz="1600" b="1" dirty="0"/>
              <a:t>52</a:t>
            </a:r>
            <a:r>
              <a:rPr lang="ja-JP" altLang="en-US" sz="1600" b="1" dirty="0"/>
              <a:t>％を占めています。</a:t>
            </a:r>
            <a:endParaRPr lang="en-US" altLang="ja-JP" sz="1600" b="1" dirty="0"/>
          </a:p>
          <a:p>
            <a:pPr>
              <a:lnSpc>
                <a:spcPct val="150000"/>
              </a:lnSpc>
            </a:pPr>
            <a:endParaRPr lang="en-US" altLang="ja-JP" sz="1400" dirty="0"/>
          </a:p>
          <a:p>
            <a:pPr>
              <a:lnSpc>
                <a:spcPct val="150000"/>
              </a:lnSpc>
            </a:pPr>
            <a:endParaRPr lang="en-US" altLang="ja-JP" sz="1400" dirty="0"/>
          </a:p>
          <a:p>
            <a:pPr>
              <a:lnSpc>
                <a:spcPct val="150000"/>
              </a:lnSpc>
            </a:pPr>
            <a:r>
              <a:rPr lang="ja-JP" altLang="en-US" sz="1400" dirty="0"/>
              <a:t>（</a:t>
            </a:r>
            <a:r>
              <a:rPr lang="en-US" altLang="ja-JP" sz="1400" dirty="0"/>
              <a:t>※</a:t>
            </a:r>
            <a:r>
              <a:rPr lang="ja-JP" altLang="en-US" sz="1400" dirty="0"/>
              <a:t>必要に応じて説明する）</a:t>
            </a:r>
            <a:endParaRPr lang="en-US" altLang="ja-JP" sz="1400" dirty="0"/>
          </a:p>
          <a:p>
            <a:pPr>
              <a:lnSpc>
                <a:spcPct val="150000"/>
              </a:lnSpc>
            </a:pPr>
            <a:r>
              <a:rPr lang="ja-JP" altLang="en-US" sz="1400" dirty="0"/>
              <a:t>事犯数は平成</a:t>
            </a:r>
            <a:r>
              <a:rPr lang="en-US" altLang="ja-JP" sz="1400" dirty="0"/>
              <a:t>9</a:t>
            </a:r>
            <a:r>
              <a:rPr lang="ja-JP" altLang="en-US" sz="1400" dirty="0"/>
              <a:t>年の</a:t>
            </a:r>
            <a:r>
              <a:rPr lang="en-US" altLang="ja-JP" sz="1400" dirty="0"/>
              <a:t>2</a:t>
            </a:r>
            <a:r>
              <a:rPr lang="ja-JP" altLang="en-US" sz="1400" dirty="0"/>
              <a:t>万件から平成</a:t>
            </a:r>
            <a:r>
              <a:rPr lang="en-US" altLang="ja-JP" sz="1400" dirty="0"/>
              <a:t>25</a:t>
            </a:r>
            <a:r>
              <a:rPr lang="ja-JP" altLang="en-US" sz="1400" dirty="0"/>
              <a:t>年の</a:t>
            </a:r>
            <a:r>
              <a:rPr lang="en-US" altLang="ja-JP" sz="1400" dirty="0"/>
              <a:t>1</a:t>
            </a:r>
            <a:r>
              <a:rPr lang="ja-JP" altLang="en-US" sz="1400" dirty="0"/>
              <a:t>万</a:t>
            </a:r>
            <a:r>
              <a:rPr lang="en-US" altLang="ja-JP" sz="1400" dirty="0"/>
              <a:t>1000</a:t>
            </a:r>
            <a:r>
              <a:rPr lang="ja-JP" altLang="en-US" sz="1400" dirty="0"/>
              <a:t>件と減少しています。</a:t>
            </a:r>
            <a:endParaRPr lang="en-US" altLang="ja-JP" sz="1400" dirty="0"/>
          </a:p>
          <a:p>
            <a:pPr>
              <a:lnSpc>
                <a:spcPct val="150000"/>
              </a:lnSpc>
            </a:pPr>
            <a:r>
              <a:rPr lang="ja-JP" altLang="en-US" sz="1400" dirty="0"/>
              <a:t>年齢別に見ると、</a:t>
            </a:r>
            <a:r>
              <a:rPr lang="en-US" altLang="ja-JP" sz="1400" dirty="0"/>
              <a:t>10</a:t>
            </a:r>
            <a:r>
              <a:rPr lang="ja-JP" altLang="en-US" sz="1400" dirty="0"/>
              <a:t>代</a:t>
            </a:r>
            <a:r>
              <a:rPr lang="en-US" altLang="ja-JP" sz="1400" dirty="0"/>
              <a:t>20</a:t>
            </a:r>
            <a:r>
              <a:rPr lang="ja-JP" altLang="en-US" sz="1400" dirty="0"/>
              <a:t>代では約</a:t>
            </a:r>
            <a:r>
              <a:rPr lang="en-US" altLang="ja-JP" sz="1400" dirty="0"/>
              <a:t>1</a:t>
            </a:r>
            <a:r>
              <a:rPr lang="ja-JP" altLang="en-US" sz="1400" dirty="0"/>
              <a:t>万件から</a:t>
            </a:r>
            <a:r>
              <a:rPr lang="en-US" altLang="ja-JP" sz="1400" dirty="0"/>
              <a:t>1654</a:t>
            </a:r>
            <a:r>
              <a:rPr lang="ja-JP" altLang="en-US" sz="1400" dirty="0"/>
              <a:t>件に大きく減少しているのに対し、</a:t>
            </a:r>
            <a:endParaRPr lang="en-US" altLang="ja-JP" sz="1400" dirty="0"/>
          </a:p>
          <a:p>
            <a:pPr>
              <a:lnSpc>
                <a:spcPct val="150000"/>
              </a:lnSpc>
            </a:pPr>
            <a:r>
              <a:rPr lang="en-US" altLang="ja-JP" sz="1400" dirty="0"/>
              <a:t>40</a:t>
            </a:r>
            <a:r>
              <a:rPr lang="ja-JP" altLang="en-US" sz="1400" dirty="0"/>
              <a:t>歳以上の事犯数は約</a:t>
            </a:r>
            <a:r>
              <a:rPr lang="en-US" altLang="ja-JP" sz="1400" dirty="0"/>
              <a:t>6800</a:t>
            </a:r>
            <a:r>
              <a:rPr lang="ja-JP" altLang="en-US" sz="1400" dirty="0"/>
              <a:t>件が</a:t>
            </a:r>
            <a:r>
              <a:rPr lang="en-US" altLang="ja-JP" sz="1400" dirty="0"/>
              <a:t>5600</a:t>
            </a:r>
            <a:r>
              <a:rPr lang="ja-JP" altLang="en-US" sz="1400" dirty="0"/>
              <a:t>件と、あまり変わっていません。</a:t>
            </a:r>
            <a:endParaRPr lang="en-US" altLang="ja-JP" sz="1400" dirty="0"/>
          </a:p>
          <a:p>
            <a:endParaRPr lang="ja-JP" altLang="en-US" sz="1400" dirty="0"/>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13</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14104067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defTabSz="925464">
              <a:defRPr/>
            </a:pPr>
            <a:r>
              <a:rPr lang="ja-JP" altLang="en-US" sz="1400" dirty="0"/>
              <a:t>実数を見ると、全体の覚せい剤事犯数は減少していますが・・・　</a:t>
            </a:r>
            <a:endParaRPr lang="en-US" altLang="ja-JP" sz="1400" dirty="0"/>
          </a:p>
          <a:p>
            <a:pPr defTabSz="925464">
              <a:defRPr/>
            </a:pPr>
            <a:r>
              <a:rPr lang="ja-JP" altLang="en-US" sz="1400" b="1" dirty="0"/>
              <a:t>気になる問題点が</a:t>
            </a:r>
            <a:r>
              <a:rPr lang="en-US" altLang="ja-JP" sz="1400" b="1" dirty="0"/>
              <a:t>2</a:t>
            </a:r>
            <a:r>
              <a:rPr lang="ja-JP" altLang="en-US" sz="1400" b="1" dirty="0"/>
              <a:t>つあります。</a:t>
            </a:r>
            <a:endParaRPr lang="en-US" altLang="ja-JP" sz="1400" b="1" dirty="0"/>
          </a:p>
          <a:p>
            <a:r>
              <a:rPr lang="ja-JP" altLang="en-US" sz="1400" dirty="0"/>
              <a:t>　</a:t>
            </a:r>
            <a:endParaRPr lang="en-US" altLang="ja-JP" sz="1400" dirty="0"/>
          </a:p>
          <a:p>
            <a:r>
              <a:rPr lang="ja-JP" altLang="en-US" sz="1400" b="1" dirty="0"/>
              <a:t>問題点</a:t>
            </a:r>
            <a:r>
              <a:rPr lang="en-US" altLang="ja-JP" sz="1400" b="1" dirty="0"/>
              <a:t>1</a:t>
            </a:r>
            <a:r>
              <a:rPr lang="ja-JP" altLang="en-US" sz="1400" b="1" dirty="0"/>
              <a:t>として</a:t>
            </a:r>
            <a:r>
              <a:rPr lang="ja-JP" altLang="en-US" sz="1400" dirty="0"/>
              <a:t>、</a:t>
            </a:r>
            <a:endParaRPr lang="en-US" altLang="ja-JP" sz="1400" dirty="0"/>
          </a:p>
          <a:p>
            <a:r>
              <a:rPr lang="ja-JP" altLang="en-US" sz="1400" dirty="0"/>
              <a:t>平成</a:t>
            </a:r>
            <a:r>
              <a:rPr lang="en-US" altLang="ja-JP" sz="1400" dirty="0"/>
              <a:t>25</a:t>
            </a:r>
            <a:r>
              <a:rPr lang="ja-JP" altLang="en-US" sz="1400" dirty="0"/>
              <a:t>年の覚せい剤事犯は、</a:t>
            </a:r>
            <a:r>
              <a:rPr lang="en-US" altLang="ja-JP" sz="1400" dirty="0"/>
              <a:t>40</a:t>
            </a:r>
            <a:r>
              <a:rPr lang="ja-JP" altLang="en-US" sz="1400" dirty="0"/>
              <a:t>歳以上が半数以上を占めています。</a:t>
            </a:r>
            <a:endParaRPr lang="en-US" altLang="ja-JP" sz="1400" dirty="0"/>
          </a:p>
          <a:p>
            <a:r>
              <a:rPr lang="ja-JP" altLang="en-US" sz="1400" dirty="0"/>
              <a:t>平成</a:t>
            </a:r>
            <a:r>
              <a:rPr lang="en-US" altLang="ja-JP" sz="1400" dirty="0"/>
              <a:t>9</a:t>
            </a:r>
            <a:r>
              <a:rPr lang="ja-JP" altLang="en-US" sz="1400" dirty="0"/>
              <a:t>年と比較して、覚せい剤事犯数自体としてはほとんど変わっていません。</a:t>
            </a:r>
            <a:endParaRPr lang="en-US" altLang="ja-JP" sz="1400" dirty="0"/>
          </a:p>
          <a:p>
            <a:endParaRPr lang="en-US" altLang="ja-JP" sz="1400" dirty="0"/>
          </a:p>
          <a:p>
            <a:r>
              <a:rPr lang="ja-JP" altLang="en-US" sz="1400" dirty="0"/>
              <a:t>しかし、</a:t>
            </a:r>
            <a:r>
              <a:rPr lang="en-US" altLang="ja-JP" sz="1400" dirty="0"/>
              <a:t>40</a:t>
            </a:r>
            <a:r>
              <a:rPr lang="ja-JP" altLang="en-US" sz="1400" dirty="0"/>
              <a:t>代で約</a:t>
            </a:r>
            <a:r>
              <a:rPr lang="en-US" altLang="ja-JP" sz="1400" dirty="0"/>
              <a:t>30</a:t>
            </a:r>
            <a:r>
              <a:rPr lang="ja-JP" altLang="en-US" sz="1400" dirty="0"/>
              <a:t>％、</a:t>
            </a:r>
            <a:r>
              <a:rPr lang="en-US" altLang="ja-JP" sz="1400" dirty="0"/>
              <a:t>50</a:t>
            </a:r>
            <a:r>
              <a:rPr lang="ja-JP" altLang="en-US" sz="1400" dirty="0"/>
              <a:t>歳以上で約</a:t>
            </a:r>
            <a:r>
              <a:rPr lang="en-US" altLang="ja-JP" sz="1400" dirty="0"/>
              <a:t>20</a:t>
            </a:r>
            <a:r>
              <a:rPr lang="ja-JP" altLang="en-US" sz="1400" dirty="0"/>
              <a:t>％が、覚せい剤初犯者です。</a:t>
            </a:r>
            <a:endParaRPr lang="en-US" altLang="ja-JP" sz="1400" dirty="0"/>
          </a:p>
          <a:p>
            <a:pPr defTabSz="925464">
              <a:defRPr/>
            </a:pPr>
            <a:r>
              <a:rPr lang="ja-JP" altLang="en-US" sz="1400" dirty="0"/>
              <a:t>ここが大きな問題で、覚せい剤は依存性が高いので、年齢が高くなるほど再犯率が高くなるのは当然ですが、</a:t>
            </a:r>
            <a:endParaRPr lang="en-US" altLang="ja-JP" sz="1400" dirty="0"/>
          </a:p>
          <a:p>
            <a:pPr defTabSz="925464">
              <a:defRPr/>
            </a:pPr>
            <a:r>
              <a:rPr lang="ja-JP" altLang="en-US" sz="1400" dirty="0"/>
              <a:t>社会的常識も、責任もあり、</a:t>
            </a:r>
            <a:endParaRPr lang="en-US" altLang="ja-JP" sz="1400" dirty="0"/>
          </a:p>
          <a:p>
            <a:pPr defTabSz="925464">
              <a:defRPr/>
            </a:pPr>
            <a:r>
              <a:rPr lang="ja-JP" altLang="en-US" sz="1400" dirty="0"/>
              <a:t>当然覚せい剤をつかえばどうなるか分かっているはずの年代に、これだけ初犯率があります。</a:t>
            </a:r>
            <a:endParaRPr lang="en-US" altLang="ja-JP" sz="1400" dirty="0"/>
          </a:p>
          <a:p>
            <a:r>
              <a:rPr lang="ja-JP" altLang="en-US" sz="1400" dirty="0"/>
              <a:t>覚せい剤事犯で、</a:t>
            </a:r>
            <a:r>
              <a:rPr lang="en-US" altLang="ja-JP" sz="1400" dirty="0"/>
              <a:t>40</a:t>
            </a:r>
            <a:r>
              <a:rPr lang="ja-JP" altLang="en-US" sz="1400" dirty="0"/>
              <a:t>歳以上の割合が増えた背景は何か・・・　</a:t>
            </a:r>
            <a:endParaRPr lang="en-US" altLang="ja-JP" sz="1400" dirty="0"/>
          </a:p>
          <a:p>
            <a:endParaRPr lang="en-US" altLang="ja-JP" sz="1400" dirty="0"/>
          </a:p>
          <a:p>
            <a:r>
              <a:rPr lang="ja-JP" altLang="en-US" sz="1400" dirty="0"/>
              <a:t>ここを考えないと大人の薬物乱用防止教育の意味がありません。</a:t>
            </a:r>
            <a:endParaRPr lang="en-US" altLang="ja-JP" sz="1400" dirty="0"/>
          </a:p>
          <a:p>
            <a:endParaRPr lang="ja-JP" altLang="en-US" sz="1400" dirty="0"/>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14</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11566122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nSpc>
                <a:spcPct val="100000"/>
              </a:lnSpc>
            </a:pPr>
            <a:r>
              <a:rPr lang="ja-JP" altLang="en-US" sz="1400" b="1" dirty="0"/>
              <a:t>次に問題点</a:t>
            </a:r>
            <a:r>
              <a:rPr lang="en-US" altLang="ja-JP" sz="1400" b="1" dirty="0"/>
              <a:t>2</a:t>
            </a:r>
            <a:r>
              <a:rPr lang="ja-JP" altLang="en-US" sz="1400" b="1" dirty="0"/>
              <a:t>として、</a:t>
            </a:r>
            <a:r>
              <a:rPr lang="ja-JP" altLang="en-US" sz="1400" dirty="0"/>
              <a:t>覚せい剤事犯数、検挙、補導数は、全体としては横ばい傾向ですが、少年事犯は極端に減っています。</a:t>
            </a:r>
            <a:endParaRPr lang="en-US" altLang="ja-JP" sz="1400" dirty="0"/>
          </a:p>
          <a:p>
            <a:pPr>
              <a:lnSpc>
                <a:spcPct val="100000"/>
              </a:lnSpc>
            </a:pPr>
            <a:endParaRPr lang="en-US" altLang="ja-JP" sz="1400" dirty="0"/>
          </a:p>
          <a:p>
            <a:pPr>
              <a:lnSpc>
                <a:spcPct val="100000"/>
              </a:lnSpc>
            </a:pPr>
            <a:r>
              <a:rPr lang="ja-JP" altLang="en-US" sz="1400" dirty="0"/>
              <a:t>これは学校での啓発活動の効果が出ているという事だと思います。</a:t>
            </a:r>
            <a:endParaRPr lang="en-US" altLang="ja-JP" sz="1400" dirty="0"/>
          </a:p>
          <a:p>
            <a:pPr>
              <a:lnSpc>
                <a:spcPct val="100000"/>
              </a:lnSpc>
            </a:pPr>
            <a:r>
              <a:rPr lang="ja-JP" altLang="en-US" sz="1400" dirty="0"/>
              <a:t>ただ、青少年のシンナー事犯の件数は、平成</a:t>
            </a:r>
            <a:r>
              <a:rPr lang="en-US" altLang="ja-JP" sz="1400" dirty="0"/>
              <a:t>12</a:t>
            </a:r>
            <a:r>
              <a:rPr lang="ja-JP" altLang="en-US" sz="1400" dirty="0"/>
              <a:t>年から、福岡県は全国トップであり続けています。</a:t>
            </a:r>
            <a:endParaRPr lang="en-US" altLang="ja-JP" sz="1400" dirty="0"/>
          </a:p>
          <a:p>
            <a:pPr>
              <a:lnSpc>
                <a:spcPct val="100000"/>
              </a:lnSpc>
            </a:pPr>
            <a:endParaRPr lang="en-US" altLang="ja-JP" sz="1400" dirty="0"/>
          </a:p>
          <a:p>
            <a:pPr>
              <a:lnSpc>
                <a:spcPct val="100000"/>
              </a:lnSpc>
            </a:pPr>
            <a:r>
              <a:rPr lang="ja-JP" altLang="en-US" sz="1400" dirty="0"/>
              <a:t>青少年の薬物事犯が減少しているかというと、そうではなく、移行しているのです。</a:t>
            </a:r>
            <a:endParaRPr lang="en-US" altLang="ja-JP" sz="1400" dirty="0"/>
          </a:p>
          <a:p>
            <a:pPr>
              <a:lnSpc>
                <a:spcPct val="100000"/>
              </a:lnSpc>
            </a:pPr>
            <a:r>
              <a:rPr lang="ja-JP" altLang="en-US" sz="1400" dirty="0"/>
              <a:t>一昔前までは、少年が手を出す薬物はシンナーが主流でした。</a:t>
            </a:r>
            <a:endParaRPr lang="en-US" altLang="ja-JP" sz="1400" dirty="0"/>
          </a:p>
          <a:p>
            <a:pPr>
              <a:lnSpc>
                <a:spcPct val="100000"/>
              </a:lnSpc>
            </a:pPr>
            <a:endParaRPr lang="en-US" altLang="ja-JP" sz="1400" dirty="0"/>
          </a:p>
          <a:p>
            <a:pPr>
              <a:lnSpc>
                <a:spcPct val="100000"/>
              </a:lnSpc>
            </a:pPr>
            <a:r>
              <a:rPr lang="ja-JP" altLang="en-US" sz="1400" dirty="0"/>
              <a:t>最近では大麻</a:t>
            </a:r>
            <a:r>
              <a:rPr lang="ja-JP" altLang="en-US" sz="1400" dirty="0" smtClean="0"/>
              <a:t>や危険ドラッグに</a:t>
            </a:r>
            <a:r>
              <a:rPr lang="ja-JP" altLang="en-US" sz="1400" dirty="0"/>
              <a:t>移行してきており、そのほとんどが</a:t>
            </a:r>
            <a:r>
              <a:rPr lang="en-US" altLang="ja-JP" sz="1400" dirty="0"/>
              <a:t>30</a:t>
            </a:r>
            <a:r>
              <a:rPr lang="ja-JP" altLang="en-US" sz="1400" dirty="0"/>
              <a:t>歳以下となっています。</a:t>
            </a:r>
            <a:endParaRPr lang="en-US" altLang="ja-JP" sz="1400" dirty="0"/>
          </a:p>
          <a:p>
            <a:pPr>
              <a:lnSpc>
                <a:spcPct val="100000"/>
              </a:lnSpc>
            </a:pPr>
            <a:endParaRPr lang="en-US" altLang="ja-JP" sz="1400" dirty="0"/>
          </a:p>
          <a:p>
            <a:pPr>
              <a:lnSpc>
                <a:spcPct val="100000"/>
              </a:lnSpc>
            </a:pPr>
            <a:r>
              <a:rPr lang="ja-JP" altLang="en-US" sz="1400" dirty="0"/>
              <a:t>ではなぜ大麻や脱法ドラッグに移行してきているのでしょうか？</a:t>
            </a:r>
            <a:endParaRPr lang="en-US" altLang="ja-JP" sz="1400" dirty="0"/>
          </a:p>
          <a:p>
            <a:pPr>
              <a:lnSpc>
                <a:spcPct val="100000"/>
              </a:lnSpc>
            </a:pPr>
            <a:r>
              <a:rPr lang="ja-JP" altLang="en-US" sz="1400" dirty="0"/>
              <a:t>その理由として、</a:t>
            </a:r>
            <a:r>
              <a:rPr lang="ja-JP" altLang="en-US" sz="1400" b="1" dirty="0"/>
              <a:t>覚せい剤より安価という事、脱法ドラッグを違法と思っていない事、そしてインターネットの普及などが挙げられます。</a:t>
            </a:r>
            <a:endParaRPr lang="en-US" altLang="ja-JP" sz="1400" b="1" dirty="0"/>
          </a:p>
          <a:p>
            <a:pPr>
              <a:lnSpc>
                <a:spcPct val="150000"/>
              </a:lnSpc>
            </a:pPr>
            <a:endParaRPr lang="en-US" altLang="ja-JP" sz="1400" dirty="0"/>
          </a:p>
          <a:p>
            <a:pPr>
              <a:lnSpc>
                <a:spcPct val="150000"/>
              </a:lnSpc>
            </a:pPr>
            <a:endParaRPr lang="ja-JP" altLang="en-US" sz="1400" dirty="0"/>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15</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37642412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nSpc>
                <a:spcPct val="150000"/>
              </a:lnSpc>
            </a:pPr>
            <a:r>
              <a:rPr lang="ja-JP" altLang="en-US" sz="1400" dirty="0"/>
              <a:t>このグラフは平成</a:t>
            </a:r>
            <a:r>
              <a:rPr lang="en-US" altLang="ja-JP" sz="1400" dirty="0"/>
              <a:t>24</a:t>
            </a:r>
            <a:r>
              <a:rPr lang="ja-JP" altLang="en-US" sz="1400" dirty="0"/>
              <a:t>年度調査の、精神科医療施設での実態調査です。</a:t>
            </a:r>
            <a:endParaRPr lang="en-US" altLang="ja-JP" sz="1400" dirty="0"/>
          </a:p>
          <a:p>
            <a:pPr>
              <a:lnSpc>
                <a:spcPct val="150000"/>
              </a:lnSpc>
            </a:pPr>
            <a:endParaRPr lang="en-US" altLang="ja-JP" sz="1400" dirty="0"/>
          </a:p>
          <a:p>
            <a:pPr>
              <a:lnSpc>
                <a:spcPct val="150000"/>
              </a:lnSpc>
            </a:pPr>
            <a:r>
              <a:rPr lang="ja-JP" altLang="en-US" sz="1400" dirty="0" smtClean="0"/>
              <a:t>危険ドラッグ</a:t>
            </a:r>
            <a:r>
              <a:rPr lang="ja-JP" altLang="en-US" sz="1400" dirty="0"/>
              <a:t>は平成</a:t>
            </a:r>
            <a:r>
              <a:rPr lang="en-US" altLang="ja-JP" sz="1400" dirty="0"/>
              <a:t>24</a:t>
            </a:r>
            <a:r>
              <a:rPr lang="ja-JP" altLang="en-US" sz="1400" dirty="0"/>
              <a:t>年から独立して集計していますが、</a:t>
            </a:r>
            <a:endParaRPr lang="en-US" altLang="ja-JP" sz="1400" dirty="0"/>
          </a:p>
          <a:p>
            <a:pPr>
              <a:lnSpc>
                <a:spcPct val="150000"/>
              </a:lnSpc>
            </a:pPr>
            <a:r>
              <a:rPr lang="ja-JP" altLang="en-US" sz="1400" dirty="0"/>
              <a:t>いきなり乱用薬物の</a:t>
            </a:r>
            <a:r>
              <a:rPr lang="en-US" altLang="ja-JP" sz="1400" dirty="0"/>
              <a:t>2</a:t>
            </a:r>
            <a:r>
              <a:rPr lang="ja-JP" altLang="en-US" sz="1400" dirty="0"/>
              <a:t>位に上がってきています。</a:t>
            </a:r>
            <a:endParaRPr lang="en-US" altLang="ja-JP" sz="1400" dirty="0"/>
          </a:p>
          <a:p>
            <a:pPr>
              <a:lnSpc>
                <a:spcPct val="150000"/>
              </a:lnSpc>
            </a:pPr>
            <a:endParaRPr lang="en-US" altLang="ja-JP" sz="1400" dirty="0"/>
          </a:p>
          <a:p>
            <a:pPr>
              <a:lnSpc>
                <a:spcPct val="150000"/>
              </a:lnSpc>
            </a:pPr>
            <a:r>
              <a:rPr lang="ja-JP" altLang="en-US" sz="1400" dirty="0"/>
              <a:t>このグラフからも、</a:t>
            </a:r>
            <a:r>
              <a:rPr lang="ja-JP" altLang="en-US" sz="1400" b="1" dirty="0"/>
              <a:t>乱用している薬物の変化がうかがえます</a:t>
            </a:r>
            <a:r>
              <a:rPr lang="ja-JP" altLang="en-US" sz="1400" dirty="0"/>
              <a:t>。</a:t>
            </a:r>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16</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26982039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sz="1400" dirty="0"/>
              <a:t>次に、薬物を使用する動機についてです</a:t>
            </a:r>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17</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13552001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nSpc>
                <a:spcPct val="150000"/>
              </a:lnSpc>
            </a:pPr>
            <a:r>
              <a:rPr lang="en-US" altLang="ja-JP" sz="1400" dirty="0">
                <a:latin typeface="+mn-ea"/>
              </a:rPr>
              <a:t>10</a:t>
            </a:r>
            <a:r>
              <a:rPr lang="ja-JP" altLang="en-US" sz="1400" dirty="0">
                <a:latin typeface="+mn-ea"/>
              </a:rPr>
              <a:t>代</a:t>
            </a:r>
            <a:r>
              <a:rPr lang="en-US" altLang="ja-JP" sz="1400" dirty="0">
                <a:latin typeface="+mn-ea"/>
              </a:rPr>
              <a:t>20</a:t>
            </a:r>
            <a:r>
              <a:rPr lang="ja-JP" altLang="en-US" sz="1400" dirty="0">
                <a:latin typeface="+mn-ea"/>
              </a:rPr>
              <a:t>代で薬物に手を出す動機のほとんどは「好奇心」です。</a:t>
            </a:r>
            <a:endParaRPr lang="en-US" altLang="ja-JP" sz="1400" dirty="0">
              <a:latin typeface="+mn-ea"/>
            </a:endParaRPr>
          </a:p>
          <a:p>
            <a:pPr>
              <a:lnSpc>
                <a:spcPct val="150000"/>
              </a:lnSpc>
            </a:pPr>
            <a:r>
              <a:rPr lang="ja-JP" altLang="en-US" sz="1400" dirty="0">
                <a:latin typeface="+mn-ea"/>
              </a:rPr>
              <a:t>「好奇心」というものが悪い訳ではありませんが、</a:t>
            </a:r>
            <a:endParaRPr lang="en-US" altLang="ja-JP" sz="1400" dirty="0">
              <a:latin typeface="+mn-ea"/>
            </a:endParaRPr>
          </a:p>
          <a:p>
            <a:pPr>
              <a:lnSpc>
                <a:spcPct val="150000"/>
              </a:lnSpc>
            </a:pPr>
            <a:r>
              <a:rPr lang="ja-JP" altLang="en-US" sz="1400" dirty="0">
                <a:latin typeface="+mn-ea"/>
              </a:rPr>
              <a:t>悪い事への「好奇心」は抑えなければいけません。</a:t>
            </a:r>
            <a:endParaRPr lang="en-US" altLang="ja-JP" sz="1400" dirty="0">
              <a:latin typeface="+mn-ea"/>
            </a:endParaRPr>
          </a:p>
          <a:p>
            <a:pPr defTabSz="925464">
              <a:lnSpc>
                <a:spcPct val="150000"/>
              </a:lnSpc>
              <a:defRPr/>
            </a:pPr>
            <a:endParaRPr lang="en-US" altLang="ja-JP" sz="1400" dirty="0">
              <a:latin typeface="+mn-ea"/>
            </a:endParaRPr>
          </a:p>
          <a:p>
            <a:pPr defTabSz="925464">
              <a:lnSpc>
                <a:spcPct val="150000"/>
              </a:lnSpc>
              <a:defRPr/>
            </a:pPr>
            <a:r>
              <a:rPr lang="en-US" altLang="ja-JP" sz="1400" dirty="0">
                <a:latin typeface="+mn-ea"/>
              </a:rPr>
              <a:t>40</a:t>
            </a:r>
            <a:r>
              <a:rPr lang="ja-JP" altLang="en-US" sz="1400" dirty="0">
                <a:latin typeface="+mn-ea"/>
              </a:rPr>
              <a:t>代</a:t>
            </a:r>
            <a:r>
              <a:rPr lang="en-US" altLang="ja-JP" sz="1400" dirty="0">
                <a:latin typeface="+mn-ea"/>
              </a:rPr>
              <a:t>50</a:t>
            </a:r>
            <a:r>
              <a:rPr lang="ja-JP" altLang="en-US" sz="1400" dirty="0">
                <a:latin typeface="+mn-ea"/>
              </a:rPr>
              <a:t>代となると抱える責任も大きく、ストレスも大きい年代です。</a:t>
            </a:r>
            <a:endParaRPr lang="en-US" altLang="ja-JP" sz="1400" dirty="0">
              <a:latin typeface="+mn-ea"/>
            </a:endParaRPr>
          </a:p>
          <a:p>
            <a:pPr defTabSz="925464">
              <a:lnSpc>
                <a:spcPct val="150000"/>
              </a:lnSpc>
              <a:spcBef>
                <a:spcPct val="0"/>
              </a:spcBef>
              <a:defRPr/>
            </a:pPr>
            <a:endParaRPr lang="en-US" altLang="ja-JP" sz="1400" dirty="0">
              <a:latin typeface="+mn-ea"/>
            </a:endParaRPr>
          </a:p>
          <a:p>
            <a:pPr defTabSz="925464">
              <a:lnSpc>
                <a:spcPct val="150000"/>
              </a:lnSpc>
              <a:spcBef>
                <a:spcPct val="0"/>
              </a:spcBef>
              <a:defRPr/>
            </a:pPr>
            <a:r>
              <a:rPr lang="ja-JP" altLang="en-US" sz="1400" dirty="0">
                <a:latin typeface="+mn-ea"/>
              </a:rPr>
              <a:t>特に</a:t>
            </a:r>
            <a:r>
              <a:rPr lang="en-US" altLang="ja-JP" sz="1400" dirty="0">
                <a:latin typeface="+mn-ea"/>
              </a:rPr>
              <a:t>40</a:t>
            </a:r>
            <a:r>
              <a:rPr lang="ja-JP" altLang="en-US" sz="1400" dirty="0">
                <a:latin typeface="+mn-ea"/>
              </a:rPr>
              <a:t>代</a:t>
            </a:r>
            <a:r>
              <a:rPr lang="en-US" altLang="ja-JP" sz="1400" dirty="0">
                <a:latin typeface="+mn-ea"/>
              </a:rPr>
              <a:t>50</a:t>
            </a:r>
            <a:r>
              <a:rPr lang="ja-JP" altLang="en-US" sz="1400" dirty="0">
                <a:latin typeface="+mn-ea"/>
              </a:rPr>
              <a:t>代の　覚せい剤の</a:t>
            </a:r>
            <a:r>
              <a:rPr lang="ja-JP" altLang="en-US" sz="1800" b="1" dirty="0">
                <a:latin typeface="+mn-ea"/>
              </a:rPr>
              <a:t>初犯</a:t>
            </a:r>
            <a:r>
              <a:rPr lang="ja-JP" altLang="en-US" sz="1400" dirty="0">
                <a:latin typeface="+mn-ea"/>
              </a:rPr>
              <a:t>となると、</a:t>
            </a:r>
            <a:endParaRPr lang="en-US" altLang="ja-JP" sz="1400" dirty="0">
              <a:latin typeface="+mn-ea"/>
            </a:endParaRPr>
          </a:p>
          <a:p>
            <a:pPr defTabSz="925464">
              <a:lnSpc>
                <a:spcPct val="150000"/>
              </a:lnSpc>
              <a:spcBef>
                <a:spcPct val="0"/>
              </a:spcBef>
              <a:defRPr/>
            </a:pPr>
            <a:r>
              <a:rPr lang="ja-JP" altLang="en-US" sz="1400" dirty="0">
                <a:latin typeface="+mn-ea"/>
              </a:rPr>
              <a:t>動機も</a:t>
            </a:r>
            <a:r>
              <a:rPr lang="ja-JP" altLang="en-US" sz="1400" dirty="0">
                <a:solidFill>
                  <a:srgbClr val="FFFF00"/>
                </a:solidFill>
                <a:latin typeface="+mn-ea"/>
              </a:rPr>
              <a:t>生活を支えるストレスや不安・健康問題など</a:t>
            </a:r>
            <a:endParaRPr lang="en-US" altLang="ja-JP" sz="1400" dirty="0">
              <a:solidFill>
                <a:srgbClr val="FFFF00"/>
              </a:solidFill>
              <a:latin typeface="+mn-ea"/>
            </a:endParaRPr>
          </a:p>
          <a:p>
            <a:pPr defTabSz="925464">
              <a:lnSpc>
                <a:spcPct val="150000"/>
              </a:lnSpc>
              <a:defRPr/>
            </a:pPr>
            <a:r>
              <a:rPr lang="ja-JP" altLang="en-US" sz="1400" dirty="0">
                <a:latin typeface="+mn-ea"/>
              </a:rPr>
              <a:t>複雑なものがあると思います。</a:t>
            </a:r>
            <a:endParaRPr lang="en-US" altLang="ja-JP" sz="1400" dirty="0">
              <a:latin typeface="+mn-ea"/>
            </a:endParaRPr>
          </a:p>
          <a:p>
            <a:pPr defTabSz="925464">
              <a:defRPr/>
            </a:pPr>
            <a:endParaRPr lang="ja-JP" altLang="en-US" sz="1400" dirty="0">
              <a:latin typeface="+mj-ea"/>
              <a:ea typeface="+mj-ea"/>
            </a:endParaRPr>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18</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6294505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sz="1400" dirty="0"/>
              <a:t>次になぜ今中高年の薬物乱用なのでしょうか。</a:t>
            </a:r>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19</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3600733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defTabSz="925464">
              <a:lnSpc>
                <a:spcPct val="150000"/>
              </a:lnSpc>
              <a:spcBef>
                <a:spcPct val="0"/>
              </a:spcBef>
              <a:defRPr/>
            </a:pPr>
            <a:r>
              <a:rPr lang="ja-JP" altLang="en-US" sz="1400" dirty="0">
                <a:solidFill>
                  <a:srgbClr val="C00000"/>
                </a:solidFill>
                <a:latin typeface="HGS創英角ｺﾞｼｯｸUB" pitchFamily="50" charset="-128"/>
                <a:ea typeface="HGS創英角ｺﾞｼｯｸUB" pitchFamily="50" charset="-128"/>
              </a:rPr>
              <a:t>初めに、今なぜ大人の薬物乱用防止教育が必要なのでしょうか？</a:t>
            </a:r>
            <a:endParaRPr lang="en-US" altLang="ja-JP" sz="1400" dirty="0">
              <a:solidFill>
                <a:srgbClr val="C00000"/>
              </a:solidFill>
              <a:latin typeface="HGS創英角ｺﾞｼｯｸUB" pitchFamily="50" charset="-128"/>
              <a:ea typeface="HGS創英角ｺﾞｼｯｸUB" pitchFamily="50" charset="-128"/>
            </a:endParaRPr>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2</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42275711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defTabSz="925464">
              <a:defRPr/>
            </a:pPr>
            <a:r>
              <a:rPr lang="ja-JP" altLang="en-US" sz="1400" dirty="0">
                <a:latin typeface="+mn-ea"/>
              </a:rPr>
              <a:t>先程の話とリンクして考えないといけないのが、自殺問題です。</a:t>
            </a:r>
            <a:endParaRPr lang="en-US" altLang="ja-JP" sz="1400" dirty="0">
              <a:latin typeface="+mn-ea"/>
            </a:endParaRPr>
          </a:p>
          <a:p>
            <a:pPr defTabSz="925464">
              <a:defRPr/>
            </a:pPr>
            <a:r>
              <a:rPr lang="ja-JP" altLang="en-US" sz="1400" dirty="0">
                <a:solidFill>
                  <a:srgbClr val="FFFF00"/>
                </a:solidFill>
                <a:latin typeface="+mn-ea"/>
              </a:rPr>
              <a:t>ストレスの影響</a:t>
            </a:r>
            <a:r>
              <a:rPr lang="ja-JP" altLang="en-US" sz="1400" dirty="0">
                <a:latin typeface="+mn-ea"/>
              </a:rPr>
              <a:t>として、</a:t>
            </a:r>
            <a:endParaRPr lang="en-US" altLang="ja-JP" sz="1400" dirty="0">
              <a:latin typeface="+mn-ea"/>
            </a:endParaRPr>
          </a:p>
          <a:p>
            <a:pPr defTabSz="925464">
              <a:defRPr/>
            </a:pPr>
            <a:r>
              <a:rPr lang="ja-JP" altLang="en-US" sz="1400" dirty="0">
                <a:latin typeface="+mn-ea"/>
              </a:rPr>
              <a:t>「ストレス」→「うつ」→「自殺」という流れがあります。　</a:t>
            </a:r>
            <a:endParaRPr lang="en-US" altLang="ja-JP" sz="1400" dirty="0">
              <a:latin typeface="+mn-ea"/>
            </a:endParaRPr>
          </a:p>
          <a:p>
            <a:endParaRPr lang="en-US" altLang="ja-JP" sz="1400" dirty="0">
              <a:latin typeface="+mn-ea"/>
            </a:endParaRPr>
          </a:p>
          <a:p>
            <a:r>
              <a:rPr lang="ja-JP" altLang="en-US" sz="1400" dirty="0">
                <a:latin typeface="+mn-ea"/>
              </a:rPr>
              <a:t>昨年の自殺者は約</a:t>
            </a:r>
            <a:r>
              <a:rPr lang="en-US" altLang="ja-JP" sz="1400" dirty="0">
                <a:latin typeface="+mn-ea"/>
              </a:rPr>
              <a:t>2</a:t>
            </a:r>
            <a:r>
              <a:rPr lang="ja-JP" altLang="en-US" sz="1400" dirty="0">
                <a:latin typeface="+mn-ea"/>
              </a:rPr>
              <a:t>万</a:t>
            </a:r>
            <a:r>
              <a:rPr lang="en-US" altLang="ja-JP" sz="1400" dirty="0">
                <a:latin typeface="+mn-ea"/>
              </a:rPr>
              <a:t>8</a:t>
            </a:r>
            <a:r>
              <a:rPr lang="ja-JP" altLang="en-US" sz="1400" dirty="0">
                <a:latin typeface="+mn-ea"/>
              </a:rPr>
              <a:t>千人でしたが、今までは</a:t>
            </a:r>
            <a:r>
              <a:rPr lang="en-US" altLang="ja-JP" sz="1400" dirty="0">
                <a:latin typeface="+mn-ea"/>
              </a:rPr>
              <a:t>3</a:t>
            </a:r>
            <a:r>
              <a:rPr lang="ja-JP" altLang="en-US" sz="1400" dirty="0">
                <a:latin typeface="+mn-ea"/>
              </a:rPr>
              <a:t>万人を超えていました。</a:t>
            </a:r>
            <a:endParaRPr lang="en-US" altLang="ja-JP" sz="1400" dirty="0">
              <a:latin typeface="+mn-ea"/>
            </a:endParaRPr>
          </a:p>
          <a:p>
            <a:r>
              <a:rPr lang="ja-JP" altLang="en-US" sz="1400" dirty="0">
                <a:latin typeface="+mn-ea"/>
              </a:rPr>
              <a:t>今のストレス社会において中高年は非常にきつい状況にあると思います。</a:t>
            </a:r>
            <a:endParaRPr lang="en-US" altLang="ja-JP" sz="1400" dirty="0">
              <a:latin typeface="+mn-ea"/>
            </a:endParaRPr>
          </a:p>
          <a:p>
            <a:pPr defTabSz="925464">
              <a:defRPr/>
            </a:pPr>
            <a:r>
              <a:rPr lang="ja-JP" altLang="en-US" sz="1400" dirty="0">
                <a:latin typeface="+mn-ea"/>
              </a:rPr>
              <a:t>「うつ」までいかなくても、ストレス回避の方法としてアルコールに走り、</a:t>
            </a:r>
            <a:endParaRPr lang="en-US" altLang="ja-JP" sz="1400" dirty="0">
              <a:latin typeface="+mn-ea"/>
            </a:endParaRPr>
          </a:p>
          <a:p>
            <a:pPr defTabSz="925464">
              <a:defRPr/>
            </a:pPr>
            <a:r>
              <a:rPr lang="ja-JP" altLang="en-US" sz="1400" dirty="0">
                <a:latin typeface="+mn-ea"/>
              </a:rPr>
              <a:t>アルコール依存症に陥っている人も多くいます。</a:t>
            </a:r>
            <a:endParaRPr lang="en-US" altLang="ja-JP" sz="1400" dirty="0">
              <a:latin typeface="+mn-ea"/>
            </a:endParaRPr>
          </a:p>
          <a:p>
            <a:pPr defTabSz="925464">
              <a:defRPr/>
            </a:pPr>
            <a:endParaRPr lang="en-US" altLang="ja-JP" sz="1400" dirty="0">
              <a:latin typeface="+mn-ea"/>
            </a:endParaRPr>
          </a:p>
          <a:p>
            <a:pPr defTabSz="925464">
              <a:defRPr/>
            </a:pPr>
            <a:r>
              <a:rPr lang="ja-JP" altLang="en-US" sz="1400" dirty="0">
                <a:latin typeface="+mn-ea"/>
              </a:rPr>
              <a:t>ストレス回避の方法の中に、</a:t>
            </a:r>
            <a:r>
              <a:rPr lang="ja-JP" altLang="en-US" sz="1400" b="1" dirty="0">
                <a:latin typeface="+mn-ea"/>
              </a:rPr>
              <a:t>「薬物というエアポケット」にはまり込む　</a:t>
            </a:r>
            <a:r>
              <a:rPr lang="ja-JP" altLang="en-US" sz="1400" dirty="0">
                <a:latin typeface="+mn-ea"/>
              </a:rPr>
              <a:t>というのが</a:t>
            </a:r>
            <a:r>
              <a:rPr lang="ja-JP" altLang="en-US" sz="1600" b="1" dirty="0">
                <a:latin typeface="+mn-ea"/>
              </a:rPr>
              <a:t>「中高年の覚せい剤使用」</a:t>
            </a:r>
            <a:r>
              <a:rPr lang="ja-JP" altLang="en-US" sz="1400" dirty="0">
                <a:latin typeface="+mn-ea"/>
              </a:rPr>
              <a:t>と考えれば、</a:t>
            </a:r>
            <a:endParaRPr lang="en-US" altLang="ja-JP" sz="1400" dirty="0">
              <a:latin typeface="+mn-ea"/>
            </a:endParaRPr>
          </a:p>
          <a:p>
            <a:pPr defTabSz="925464">
              <a:defRPr/>
            </a:pPr>
            <a:r>
              <a:rPr lang="ja-JP" altLang="en-US" sz="1400" dirty="0">
                <a:latin typeface="+mn-ea"/>
              </a:rPr>
              <a:t>「</a:t>
            </a:r>
            <a:r>
              <a:rPr lang="ja-JP" altLang="en-US" sz="1400" b="1" dirty="0">
                <a:latin typeface="+mn-ea"/>
              </a:rPr>
              <a:t>えっ、あの人が・・・」</a:t>
            </a:r>
            <a:r>
              <a:rPr lang="ja-JP" altLang="en-US" sz="1400" dirty="0">
                <a:latin typeface="+mn-ea"/>
              </a:rPr>
              <a:t>というような事例も納得がいきます。</a:t>
            </a:r>
            <a:endParaRPr lang="en-US" altLang="ja-JP" sz="1400" dirty="0">
              <a:latin typeface="+mn-ea"/>
            </a:endParaRPr>
          </a:p>
          <a:p>
            <a:pPr defTabSz="925464">
              <a:defRPr/>
            </a:pPr>
            <a:r>
              <a:rPr lang="ja-JP" altLang="en-US" sz="1400" dirty="0">
                <a:latin typeface="+mn-ea"/>
              </a:rPr>
              <a:t>また、気持ちが弱っている時は判断力も鈍っているのです。</a:t>
            </a:r>
            <a:endParaRPr lang="en-US" altLang="ja-JP" sz="1400" dirty="0">
              <a:latin typeface="+mn-ea"/>
            </a:endParaRPr>
          </a:p>
          <a:p>
            <a:r>
              <a:rPr lang="ja-JP" altLang="en-US" sz="1400" dirty="0">
                <a:latin typeface="+mn-ea"/>
              </a:rPr>
              <a:t>薬物依存や薬物中毒といった知識も必要ですが、それよりも現代のストレス社会では、</a:t>
            </a:r>
            <a:endParaRPr lang="en-US" altLang="ja-JP" sz="1400" dirty="0">
              <a:latin typeface="+mn-ea"/>
            </a:endParaRPr>
          </a:p>
          <a:p>
            <a:r>
              <a:rPr lang="ja-JP" altLang="en-US" sz="1400" b="1" dirty="0">
                <a:latin typeface="+mn-ea"/>
              </a:rPr>
              <a:t>「自分も気が付けば目の前に薬物がある状況」</a:t>
            </a:r>
            <a:r>
              <a:rPr lang="ja-JP" altLang="en-US" sz="1400" dirty="0">
                <a:latin typeface="+mn-ea"/>
              </a:rPr>
              <a:t>に陥るかもしれない、という認識を持つことの方が大事だと思います。</a:t>
            </a:r>
            <a:endParaRPr lang="en-US" altLang="ja-JP" sz="1400" dirty="0">
              <a:latin typeface="+mn-ea"/>
            </a:endParaRPr>
          </a:p>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20</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15932550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sz="1400" dirty="0"/>
              <a:t>次に、乱用薬物がなぜ無くならないのでしょうか。</a:t>
            </a:r>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21</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6750337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608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lnSpc>
                <a:spcPct val="150000"/>
              </a:lnSpc>
            </a:pPr>
            <a:r>
              <a:rPr lang="ja-JP" altLang="en-US" sz="1400" dirty="0"/>
              <a:t>薬物がなぜ無くならないのかという事を違う角度から考えてみます。</a:t>
            </a:r>
            <a:endParaRPr lang="en-US" altLang="ja-JP" sz="1400" dirty="0"/>
          </a:p>
          <a:p>
            <a:pPr>
              <a:lnSpc>
                <a:spcPct val="150000"/>
              </a:lnSpc>
            </a:pPr>
            <a:endParaRPr lang="en-US" altLang="ja-JP" sz="1400" dirty="0"/>
          </a:p>
          <a:p>
            <a:pPr>
              <a:lnSpc>
                <a:spcPct val="150000"/>
              </a:lnSpc>
            </a:pPr>
            <a:r>
              <a:rPr lang="ja-JP" altLang="en-US" sz="1400" dirty="0"/>
              <a:t>モノが動き、お金が動く。それが継続的に続いていれば、それは経済活動です。</a:t>
            </a:r>
            <a:endParaRPr lang="en-US" altLang="ja-JP" sz="1400" dirty="0"/>
          </a:p>
          <a:p>
            <a:pPr>
              <a:lnSpc>
                <a:spcPct val="150000"/>
              </a:lnSpc>
            </a:pPr>
            <a:r>
              <a:rPr lang="ja-JP" altLang="en-US" sz="1400" dirty="0"/>
              <a:t>そのモノが薬物であっても、善し悪しは別として、経済活動です。</a:t>
            </a:r>
            <a:endParaRPr lang="en-US" altLang="ja-JP" sz="1400" dirty="0"/>
          </a:p>
          <a:p>
            <a:pPr>
              <a:lnSpc>
                <a:spcPct val="150000"/>
              </a:lnSpc>
            </a:pPr>
            <a:endParaRPr lang="ja-JP" altLang="en-US" sz="1400" dirty="0"/>
          </a:p>
        </p:txBody>
      </p:sp>
      <p:sp>
        <p:nvSpPr>
          <p:cNvPr id="4608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AC59A45-5DE1-432C-932A-37CC83661D5D}" type="slidenum">
              <a:rPr lang="ja-JP" altLang="en-US" smtClean="0">
                <a:solidFill>
                  <a:prstClr val="black"/>
                </a:solidFill>
              </a:rPr>
              <a:pPr/>
              <a:t>22</a:t>
            </a:fld>
            <a:endParaRPr lang="ja-JP" altLang="en-US" smtClean="0">
              <a:solidFill>
                <a:prstClr val="black"/>
              </a:solidFill>
            </a:endParaRPr>
          </a:p>
        </p:txBody>
      </p:sp>
      <p:sp>
        <p:nvSpPr>
          <p:cNvPr id="2" name="日付プレースホルダー 1"/>
          <p:cNvSpPr>
            <a:spLocks noGrp="1"/>
          </p:cNvSpPr>
          <p:nvPr>
            <p:ph type="dt" idx="10"/>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25060080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7107" name="ノート プレースホルダ 2"/>
          <p:cNvSpPr>
            <a:spLocks noGrp="1"/>
          </p:cNvSpPr>
          <p:nvPr>
            <p:ph type="body" idx="1"/>
          </p:nvPr>
        </p:nvSpPr>
        <p:spPr bwMode="auto">
          <a:noFill/>
        </p:spPr>
        <p:txBody>
          <a:bodyPr wrap="square" numCol="1" anchor="t" anchorCtr="0" compatLnSpc="1">
            <a:prstTxWarp prst="textNoShape">
              <a:avLst/>
            </a:prstTxWarp>
          </a:bodyPr>
          <a:lstStyle/>
          <a:p>
            <a:r>
              <a:rPr lang="ja-JP" altLang="en-US" sz="1400" dirty="0"/>
              <a:t>経済活動であれば需要と供給の関係があります。</a:t>
            </a:r>
            <a:endParaRPr lang="en-US" altLang="ja-JP" sz="1400" dirty="0"/>
          </a:p>
          <a:p>
            <a:r>
              <a:rPr lang="ja-JP" altLang="en-US" sz="1400" dirty="0"/>
              <a:t>薬物で考えれば、</a:t>
            </a:r>
            <a:endParaRPr lang="en-US" altLang="ja-JP" sz="1400" dirty="0"/>
          </a:p>
          <a:p>
            <a:r>
              <a:rPr lang="ja-JP" altLang="en-US" sz="1400" dirty="0"/>
              <a:t>需要は乱用者であり、供給は薬物提供者・密売人です。</a:t>
            </a:r>
            <a:endParaRPr lang="en-US" altLang="ja-JP" sz="1400" dirty="0"/>
          </a:p>
          <a:p>
            <a:endParaRPr lang="en-US" altLang="ja-JP" dirty="0" smtClean="0"/>
          </a:p>
          <a:p>
            <a:endParaRPr lang="ja-JP" altLang="en-US" dirty="0" smtClean="0"/>
          </a:p>
        </p:txBody>
      </p:sp>
      <p:sp>
        <p:nvSpPr>
          <p:cNvPr id="4710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5BB521-7819-4729-85FF-C6304DE0B662}" type="slidenum">
              <a:rPr lang="ja-JP" altLang="en-US" smtClean="0">
                <a:solidFill>
                  <a:prstClr val="black"/>
                </a:solidFill>
              </a:rPr>
              <a:pPr/>
              <a:t>23</a:t>
            </a:fld>
            <a:endParaRPr lang="ja-JP" altLang="en-US" smtClean="0">
              <a:solidFill>
                <a:prstClr val="black"/>
              </a:solidFill>
            </a:endParaRPr>
          </a:p>
        </p:txBody>
      </p:sp>
      <p:sp>
        <p:nvSpPr>
          <p:cNvPr id="2" name="日付プレースホルダー 1"/>
          <p:cNvSpPr>
            <a:spLocks noGrp="1"/>
          </p:cNvSpPr>
          <p:nvPr>
            <p:ph type="dt" idx="10"/>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34952904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r>
              <a:rPr lang="ja-JP" altLang="en-US" sz="1400" dirty="0"/>
              <a:t>薬物は違法なのになぜ経済活動が続いているのでしょうか？</a:t>
            </a:r>
            <a:endParaRPr lang="en-US" altLang="ja-JP" sz="1400" dirty="0"/>
          </a:p>
          <a:p>
            <a:endParaRPr lang="en-US" altLang="ja-JP" sz="1400" dirty="0"/>
          </a:p>
          <a:p>
            <a:r>
              <a:rPr lang="ja-JP" altLang="en-US" sz="1400" dirty="0"/>
              <a:t>需要を考えると、薬物には依存性があります。</a:t>
            </a:r>
            <a:endParaRPr lang="en-US" altLang="ja-JP" sz="1400" dirty="0"/>
          </a:p>
          <a:p>
            <a:r>
              <a:rPr lang="ja-JP" altLang="en-US" sz="1400" dirty="0"/>
              <a:t>一人の乱用者を作ることは一人の固定客を作ることです。</a:t>
            </a:r>
            <a:endParaRPr lang="en-US" altLang="ja-JP" sz="1400" dirty="0"/>
          </a:p>
          <a:p>
            <a:endParaRPr lang="en-US" altLang="ja-JP" sz="1400" dirty="0"/>
          </a:p>
          <a:p>
            <a:r>
              <a:rPr lang="ja-JP" altLang="en-US" sz="1400" dirty="0"/>
              <a:t>供給から見ると、明らかに違法ですが儲かります。</a:t>
            </a:r>
            <a:endParaRPr lang="en-US" altLang="ja-JP" sz="1400" dirty="0"/>
          </a:p>
          <a:p>
            <a:endParaRPr lang="en-US" altLang="ja-JP" sz="1400" dirty="0"/>
          </a:p>
          <a:p>
            <a:r>
              <a:rPr lang="ja-JP" altLang="en-US" sz="1400" dirty="0"/>
              <a:t>世の中には儲かるためには違法でも行う人はいます。</a:t>
            </a:r>
          </a:p>
        </p:txBody>
      </p:sp>
      <p:sp>
        <p:nvSpPr>
          <p:cNvPr id="4813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3BA1CBF-10CB-4458-92DE-CA244A9ED876}" type="slidenum">
              <a:rPr lang="ja-JP" altLang="en-US" smtClean="0">
                <a:solidFill>
                  <a:prstClr val="black"/>
                </a:solidFill>
              </a:rPr>
              <a:pPr/>
              <a:t>24</a:t>
            </a:fld>
            <a:endParaRPr lang="ja-JP" altLang="en-US" smtClean="0">
              <a:solidFill>
                <a:prstClr val="black"/>
              </a:solidFill>
            </a:endParaRPr>
          </a:p>
        </p:txBody>
      </p:sp>
      <p:sp>
        <p:nvSpPr>
          <p:cNvPr id="2" name="日付プレースホルダー 1"/>
          <p:cNvSpPr>
            <a:spLocks noGrp="1"/>
          </p:cNvSpPr>
          <p:nvPr>
            <p:ph type="dt" idx="10"/>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13300945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0179" name="ノート プレースホルダ 2"/>
          <p:cNvSpPr>
            <a:spLocks noGrp="1"/>
          </p:cNvSpPr>
          <p:nvPr>
            <p:ph type="body" idx="1"/>
          </p:nvPr>
        </p:nvSpPr>
        <p:spPr bwMode="auto">
          <a:noFill/>
        </p:spPr>
        <p:txBody>
          <a:bodyPr wrap="square" numCol="1" anchor="t" anchorCtr="0" compatLnSpc="1">
            <a:prstTxWarp prst="textNoShape">
              <a:avLst/>
            </a:prstTxWarp>
            <a:normAutofit/>
          </a:bodyPr>
          <a:lstStyle/>
          <a:p>
            <a:pPr>
              <a:lnSpc>
                <a:spcPct val="100000"/>
              </a:lnSpc>
            </a:pPr>
            <a:r>
              <a:rPr lang="ja-JP" altLang="en-US" sz="1400" dirty="0"/>
              <a:t>経済活動、商売を考えれば、売り上げを伸ばすためには“</a:t>
            </a:r>
            <a:r>
              <a:rPr lang="ja-JP" altLang="en-US" sz="1400" b="1" dirty="0"/>
              <a:t>客</a:t>
            </a:r>
            <a:r>
              <a:rPr lang="ja-JP" altLang="en-US" sz="1400" dirty="0"/>
              <a:t>”を増やそうとします。</a:t>
            </a:r>
            <a:endParaRPr lang="en-US" altLang="ja-JP" sz="1400" dirty="0"/>
          </a:p>
          <a:p>
            <a:pPr>
              <a:lnSpc>
                <a:spcPct val="100000"/>
              </a:lnSpc>
            </a:pPr>
            <a:endParaRPr lang="en-US" altLang="ja-JP" sz="1400" dirty="0"/>
          </a:p>
          <a:p>
            <a:pPr>
              <a:lnSpc>
                <a:spcPct val="100000"/>
              </a:lnSpc>
            </a:pPr>
            <a:r>
              <a:rPr lang="ja-JP" altLang="en-US" sz="1400" dirty="0"/>
              <a:t>覚せい剤の歴史を振り返れば、</a:t>
            </a:r>
            <a:r>
              <a:rPr lang="en-US" altLang="ja-JP" sz="1400" dirty="0"/>
              <a:t>1970</a:t>
            </a:r>
            <a:r>
              <a:rPr lang="ja-JP" altLang="en-US" sz="1400" dirty="0"/>
              <a:t>年代中頃（昭和</a:t>
            </a:r>
            <a:r>
              <a:rPr lang="en-US" altLang="ja-JP" sz="1400" dirty="0"/>
              <a:t>50</a:t>
            </a:r>
            <a:r>
              <a:rPr lang="ja-JP" altLang="en-US" sz="1400" dirty="0"/>
              <a:t>年代）からの主婦層への汚染拡大、</a:t>
            </a:r>
            <a:endParaRPr lang="en-US" altLang="ja-JP" sz="1400" dirty="0"/>
          </a:p>
          <a:p>
            <a:pPr>
              <a:lnSpc>
                <a:spcPct val="100000"/>
              </a:lnSpc>
            </a:pPr>
            <a:r>
              <a:rPr lang="ja-JP" altLang="en-US" sz="1400" dirty="0"/>
              <a:t>そして</a:t>
            </a:r>
            <a:r>
              <a:rPr lang="en-US" altLang="ja-JP" sz="1400" dirty="0"/>
              <a:t>1990</a:t>
            </a:r>
            <a:r>
              <a:rPr lang="ja-JP" altLang="en-US" sz="1400" dirty="0"/>
              <a:t>年中頃（平成</a:t>
            </a:r>
            <a:r>
              <a:rPr lang="en-US" altLang="ja-JP" sz="1400" dirty="0"/>
              <a:t>6</a:t>
            </a:r>
            <a:r>
              <a:rPr lang="ja-JP" altLang="en-US" sz="1400" dirty="0" err="1"/>
              <a:t>、</a:t>
            </a:r>
            <a:r>
              <a:rPr lang="en-US" altLang="ja-JP" sz="1400" dirty="0"/>
              <a:t>7</a:t>
            </a:r>
            <a:r>
              <a:rPr lang="ja-JP" altLang="en-US" sz="1400" dirty="0"/>
              <a:t>年頃）からの未成年者への汚染が拡大しました。</a:t>
            </a:r>
            <a:endParaRPr lang="en-US" altLang="ja-JP" sz="1400" dirty="0"/>
          </a:p>
          <a:p>
            <a:pPr>
              <a:lnSpc>
                <a:spcPct val="100000"/>
              </a:lnSpc>
            </a:pPr>
            <a:endParaRPr lang="en-US" altLang="ja-JP" sz="1400" dirty="0"/>
          </a:p>
          <a:p>
            <a:pPr>
              <a:lnSpc>
                <a:spcPct val="100000"/>
              </a:lnSpc>
            </a:pPr>
            <a:r>
              <a:rPr lang="ja-JP" altLang="en-US" sz="1400" dirty="0"/>
              <a:t>誘う言葉も、「</a:t>
            </a:r>
            <a:r>
              <a:rPr lang="ja-JP" altLang="en-US" sz="1400" b="1" dirty="0"/>
              <a:t>覚せい剤どうですか</a:t>
            </a:r>
            <a:r>
              <a:rPr lang="ja-JP" altLang="en-US" sz="1400" dirty="0"/>
              <a:t>」なんて言ってもだれも反応しません。</a:t>
            </a:r>
            <a:endParaRPr lang="en-US" altLang="ja-JP" sz="1400" dirty="0"/>
          </a:p>
          <a:p>
            <a:pPr>
              <a:lnSpc>
                <a:spcPct val="100000"/>
              </a:lnSpc>
            </a:pPr>
            <a:endParaRPr lang="en-US" altLang="ja-JP" sz="1400" dirty="0"/>
          </a:p>
          <a:p>
            <a:pPr>
              <a:lnSpc>
                <a:spcPct val="100000"/>
              </a:lnSpc>
            </a:pPr>
            <a:r>
              <a:rPr lang="ja-JP" altLang="en-US" sz="1400" dirty="0"/>
              <a:t>「</a:t>
            </a:r>
            <a:r>
              <a:rPr lang="ja-JP" altLang="en-US" sz="1400" b="1" dirty="0"/>
              <a:t>痩せるよ」「元気になるよ」「受験勉強頑張れるよ」</a:t>
            </a:r>
            <a:r>
              <a:rPr lang="ja-JP" altLang="en-US" sz="1400" dirty="0"/>
              <a:t>といった言葉に変わってきました。</a:t>
            </a:r>
            <a:endParaRPr lang="en-US" altLang="ja-JP" sz="1400" dirty="0"/>
          </a:p>
          <a:p>
            <a:pPr>
              <a:lnSpc>
                <a:spcPct val="100000"/>
              </a:lnSpc>
            </a:pPr>
            <a:r>
              <a:rPr lang="ja-JP" altLang="en-US" sz="1400" dirty="0"/>
              <a:t>覚せい剤という言葉も、</a:t>
            </a:r>
            <a:r>
              <a:rPr lang="ja-JP" altLang="en-US" sz="1400" b="1" dirty="0"/>
              <a:t>「Ｓ］「スピード」「アイス」</a:t>
            </a:r>
            <a:r>
              <a:rPr lang="ja-JP" altLang="en-US" sz="1400" dirty="0"/>
              <a:t>といった隠語が</a:t>
            </a:r>
            <a:r>
              <a:rPr lang="ja-JP" altLang="en-US" sz="1400" b="1" dirty="0"/>
              <a:t>インターネット上</a:t>
            </a:r>
            <a:r>
              <a:rPr lang="ja-JP" altLang="en-US" sz="1400" dirty="0"/>
              <a:t>でも氾濫してきました。</a:t>
            </a:r>
            <a:endParaRPr lang="en-US" altLang="ja-JP" sz="1400" dirty="0"/>
          </a:p>
          <a:p>
            <a:pPr>
              <a:lnSpc>
                <a:spcPct val="100000"/>
              </a:lnSpc>
            </a:pPr>
            <a:endParaRPr lang="en-US" altLang="ja-JP" sz="1400" dirty="0"/>
          </a:p>
          <a:p>
            <a:pPr>
              <a:lnSpc>
                <a:spcPct val="100000"/>
              </a:lnSpc>
            </a:pPr>
            <a:endParaRPr lang="en-US" altLang="ja-JP" sz="1400" dirty="0"/>
          </a:p>
          <a:p>
            <a:pPr>
              <a:lnSpc>
                <a:spcPct val="100000"/>
              </a:lnSpc>
            </a:pPr>
            <a:r>
              <a:rPr lang="ja-JP" altLang="en-US" sz="1400" dirty="0"/>
              <a:t>そして、商売ですからこれまで売れていた商品が売れなくなったら、</a:t>
            </a:r>
            <a:endParaRPr lang="en-US" altLang="ja-JP" sz="1400" dirty="0"/>
          </a:p>
          <a:p>
            <a:pPr>
              <a:lnSpc>
                <a:spcPct val="100000"/>
              </a:lnSpc>
            </a:pPr>
            <a:r>
              <a:rPr lang="ja-JP" altLang="en-US" sz="1400" dirty="0"/>
              <a:t>密売人は、新しい商品を開発するか</a:t>
            </a:r>
            <a:r>
              <a:rPr lang="ja-JP" altLang="en-US" sz="1400" dirty="0" smtClean="0"/>
              <a:t>、</a:t>
            </a:r>
            <a:r>
              <a:rPr lang="ja-JP" altLang="en-US" sz="1400" dirty="0" err="1" smtClean="0"/>
              <a:t>新しい仕入れる</a:t>
            </a:r>
            <a:r>
              <a:rPr lang="ja-JP" altLang="en-US" sz="1400" dirty="0" err="1"/>
              <a:t>などの</a:t>
            </a:r>
            <a:r>
              <a:rPr lang="ja-JP" altLang="en-US" sz="1400" dirty="0"/>
              <a:t>方法を考えます。</a:t>
            </a:r>
            <a:endParaRPr lang="en-US" altLang="ja-JP" sz="1400" dirty="0"/>
          </a:p>
          <a:p>
            <a:endParaRPr lang="ja-JP" altLang="en-US" dirty="0" smtClean="0"/>
          </a:p>
        </p:txBody>
      </p:sp>
      <p:sp>
        <p:nvSpPr>
          <p:cNvPr id="5018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C1DF36-8134-4BCD-AA4C-DD78A0778191}" type="slidenum">
              <a:rPr lang="ja-JP" altLang="en-US" smtClean="0">
                <a:solidFill>
                  <a:prstClr val="black"/>
                </a:solidFill>
              </a:rPr>
              <a:pPr/>
              <a:t>25</a:t>
            </a:fld>
            <a:endParaRPr lang="ja-JP" altLang="en-US" smtClean="0">
              <a:solidFill>
                <a:prstClr val="black"/>
              </a:solidFill>
            </a:endParaRPr>
          </a:p>
        </p:txBody>
      </p:sp>
      <p:sp>
        <p:nvSpPr>
          <p:cNvPr id="2" name="日付プレースホルダー 1"/>
          <p:cNvSpPr>
            <a:spLocks noGrp="1"/>
          </p:cNvSpPr>
          <p:nvPr>
            <p:ph type="dt" idx="10"/>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15023039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017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lnSpc>
                <a:spcPct val="150000"/>
              </a:lnSpc>
            </a:pPr>
            <a:r>
              <a:rPr lang="ja-JP" altLang="en-US" sz="1400" dirty="0">
                <a:latin typeface="+mn-ea"/>
              </a:rPr>
              <a:t>供給者、つまり売る側は、ばれることを当然恐れます。</a:t>
            </a:r>
            <a:endParaRPr lang="en-US" altLang="ja-JP" sz="1400" dirty="0">
              <a:latin typeface="+mn-ea"/>
            </a:endParaRPr>
          </a:p>
          <a:p>
            <a:pPr>
              <a:lnSpc>
                <a:spcPct val="150000"/>
              </a:lnSpc>
            </a:pPr>
            <a:endParaRPr lang="en-US" altLang="ja-JP" sz="1400" dirty="0">
              <a:latin typeface="+mn-ea"/>
            </a:endParaRPr>
          </a:p>
          <a:p>
            <a:pPr>
              <a:lnSpc>
                <a:spcPct val="150000"/>
              </a:lnSpc>
            </a:pPr>
            <a:r>
              <a:rPr lang="ja-JP" altLang="en-US" sz="1400" dirty="0">
                <a:latin typeface="+mn-ea"/>
              </a:rPr>
              <a:t>若者は仲間で群れて、行動をとろうとするため、</a:t>
            </a:r>
            <a:endParaRPr lang="en-US" altLang="ja-JP" sz="1400" dirty="0">
              <a:latin typeface="+mn-ea"/>
            </a:endParaRPr>
          </a:p>
          <a:p>
            <a:pPr>
              <a:lnSpc>
                <a:spcPct val="150000"/>
              </a:lnSpc>
            </a:pPr>
            <a:r>
              <a:rPr lang="ja-JP" altLang="en-US" sz="1400" b="1" dirty="0">
                <a:latin typeface="+mn-ea"/>
              </a:rPr>
              <a:t>露見してしまうリスクが高くなります。</a:t>
            </a:r>
            <a:endParaRPr lang="en-US" altLang="ja-JP" sz="1400" b="1" dirty="0">
              <a:latin typeface="+mn-ea"/>
            </a:endParaRPr>
          </a:p>
          <a:p>
            <a:pPr>
              <a:lnSpc>
                <a:spcPct val="150000"/>
              </a:lnSpc>
            </a:pPr>
            <a:endParaRPr lang="en-US" altLang="ja-JP" sz="1400" dirty="0">
              <a:latin typeface="+mn-ea"/>
            </a:endParaRPr>
          </a:p>
          <a:p>
            <a:pPr>
              <a:lnSpc>
                <a:spcPct val="150000"/>
              </a:lnSpc>
            </a:pPr>
            <a:r>
              <a:rPr lang="ja-JP" altLang="en-US" sz="1400" dirty="0">
                <a:latin typeface="+mn-ea"/>
              </a:rPr>
              <a:t>一方、中高年の場合は社会的立場もあるので、</a:t>
            </a:r>
            <a:endParaRPr lang="en-US" altLang="ja-JP" sz="1400" dirty="0">
              <a:latin typeface="+mn-ea"/>
            </a:endParaRPr>
          </a:p>
          <a:p>
            <a:pPr>
              <a:lnSpc>
                <a:spcPct val="150000"/>
              </a:lnSpc>
            </a:pPr>
            <a:r>
              <a:rPr lang="ja-JP" altLang="en-US" sz="1400" dirty="0">
                <a:latin typeface="+mn-ea"/>
              </a:rPr>
              <a:t>口が堅く、ばれないように個人で行動しようとし、さらに経済力もあります。</a:t>
            </a:r>
            <a:endParaRPr lang="en-US" altLang="ja-JP" sz="1400" dirty="0">
              <a:latin typeface="+mn-ea"/>
            </a:endParaRPr>
          </a:p>
          <a:p>
            <a:pPr>
              <a:lnSpc>
                <a:spcPct val="150000"/>
              </a:lnSpc>
            </a:pPr>
            <a:r>
              <a:rPr lang="ja-JP" altLang="en-US" sz="1400" dirty="0">
                <a:latin typeface="+mn-ea"/>
              </a:rPr>
              <a:t>このように、中高年は、売り手にとって</a:t>
            </a:r>
            <a:endParaRPr lang="en-US" altLang="ja-JP" sz="1400" dirty="0">
              <a:latin typeface="+mn-ea"/>
            </a:endParaRPr>
          </a:p>
          <a:p>
            <a:pPr>
              <a:lnSpc>
                <a:spcPct val="150000"/>
              </a:lnSpc>
            </a:pPr>
            <a:r>
              <a:rPr lang="ja-JP" altLang="en-US" sz="1400" b="1" dirty="0">
                <a:latin typeface="+mn-ea"/>
              </a:rPr>
              <a:t>リスクが低い、良い「お客様」です。</a:t>
            </a:r>
          </a:p>
        </p:txBody>
      </p:sp>
      <p:sp>
        <p:nvSpPr>
          <p:cNvPr id="5018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C1DF36-8134-4BCD-AA4C-DD78A0778191}" type="slidenum">
              <a:rPr lang="ja-JP" altLang="en-US" smtClean="0">
                <a:solidFill>
                  <a:prstClr val="black"/>
                </a:solidFill>
              </a:rPr>
              <a:pPr/>
              <a:t>26</a:t>
            </a:fld>
            <a:endParaRPr lang="ja-JP" altLang="en-US" smtClean="0">
              <a:solidFill>
                <a:prstClr val="black"/>
              </a:solidFill>
            </a:endParaRPr>
          </a:p>
        </p:txBody>
      </p:sp>
      <p:sp>
        <p:nvSpPr>
          <p:cNvPr id="2" name="日付プレースホルダー 1"/>
          <p:cNvSpPr>
            <a:spLocks noGrp="1"/>
          </p:cNvSpPr>
          <p:nvPr>
            <p:ph type="dt" idx="10"/>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15397125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nSpc>
                <a:spcPct val="150000"/>
              </a:lnSpc>
            </a:pPr>
            <a:r>
              <a:rPr lang="ja-JP" altLang="en-US" sz="1400" dirty="0">
                <a:latin typeface="+mn-ea"/>
              </a:rPr>
              <a:t>それぞれの乱用期の特徴です。</a:t>
            </a:r>
            <a:endParaRPr lang="en-US" altLang="ja-JP" sz="1400" dirty="0">
              <a:latin typeface="+mn-ea"/>
            </a:endParaRPr>
          </a:p>
          <a:p>
            <a:pPr>
              <a:lnSpc>
                <a:spcPct val="150000"/>
              </a:lnSpc>
            </a:pPr>
            <a:r>
              <a:rPr lang="ja-JP" altLang="en-US" sz="1400" dirty="0">
                <a:latin typeface="+mn-ea"/>
              </a:rPr>
              <a:t>昭和</a:t>
            </a:r>
            <a:r>
              <a:rPr lang="en-US" altLang="ja-JP" sz="1400" dirty="0">
                <a:latin typeface="+mn-ea"/>
              </a:rPr>
              <a:t>20</a:t>
            </a:r>
            <a:r>
              <a:rPr lang="ja-JP" altLang="en-US" sz="1400" dirty="0">
                <a:latin typeface="+mn-ea"/>
              </a:rPr>
              <a:t>年代の第一次乱用期の乱用者は、反社会的集団に偏っていました。</a:t>
            </a:r>
            <a:endParaRPr lang="en-US" altLang="ja-JP" sz="1400" dirty="0">
              <a:latin typeface="+mn-ea"/>
            </a:endParaRPr>
          </a:p>
          <a:p>
            <a:pPr>
              <a:lnSpc>
                <a:spcPct val="150000"/>
              </a:lnSpc>
            </a:pPr>
            <a:endParaRPr lang="en-US" altLang="ja-JP" sz="1400" dirty="0">
              <a:latin typeface="+mn-ea"/>
            </a:endParaRPr>
          </a:p>
          <a:p>
            <a:pPr>
              <a:lnSpc>
                <a:spcPct val="150000"/>
              </a:lnSpc>
            </a:pPr>
            <a:r>
              <a:rPr lang="ja-JP" altLang="en-US" sz="1400" dirty="0">
                <a:latin typeface="+mn-ea"/>
              </a:rPr>
              <a:t>それが、昭和</a:t>
            </a:r>
            <a:r>
              <a:rPr lang="en-US" altLang="ja-JP" sz="1400" dirty="0">
                <a:latin typeface="+mn-ea"/>
              </a:rPr>
              <a:t>50</a:t>
            </a:r>
            <a:r>
              <a:rPr lang="ja-JP" altLang="en-US" sz="1400" dirty="0">
                <a:latin typeface="+mn-ea"/>
              </a:rPr>
              <a:t>年代には主婦層へと販路を伸ばし、</a:t>
            </a:r>
            <a:endParaRPr lang="en-US" altLang="ja-JP" sz="1400" dirty="0">
              <a:latin typeface="+mn-ea"/>
            </a:endParaRPr>
          </a:p>
          <a:p>
            <a:pPr>
              <a:lnSpc>
                <a:spcPct val="150000"/>
              </a:lnSpc>
            </a:pPr>
            <a:r>
              <a:rPr lang="en-US" altLang="ja-JP" sz="1400" dirty="0">
                <a:latin typeface="+mn-ea"/>
              </a:rPr>
              <a:t>1990</a:t>
            </a:r>
            <a:r>
              <a:rPr lang="ja-JP" altLang="en-US" sz="1400" dirty="0">
                <a:latin typeface="+mn-ea"/>
              </a:rPr>
              <a:t>年代後半（平成</a:t>
            </a:r>
            <a:r>
              <a:rPr lang="en-US" altLang="ja-JP" sz="1400" dirty="0">
                <a:latin typeface="+mn-ea"/>
              </a:rPr>
              <a:t>6,7</a:t>
            </a:r>
            <a:r>
              <a:rPr lang="ja-JP" altLang="en-US" sz="1400" dirty="0">
                <a:latin typeface="+mn-ea"/>
              </a:rPr>
              <a:t>年）頃からは未成年者へも覚せい剤汚染が広がりました。</a:t>
            </a:r>
            <a:endParaRPr lang="en-US" altLang="ja-JP" sz="1400" dirty="0">
              <a:latin typeface="+mn-ea"/>
            </a:endParaRPr>
          </a:p>
          <a:p>
            <a:pPr>
              <a:lnSpc>
                <a:spcPct val="150000"/>
              </a:lnSpc>
            </a:pPr>
            <a:r>
              <a:rPr lang="ja-JP" altLang="en-US" sz="1400" dirty="0">
                <a:latin typeface="+mn-ea"/>
              </a:rPr>
              <a:t>この時、従来の反社会的集団に加えて、不法滞在の外国人など新しい売人（売人に見えない人たち）が参入し、</a:t>
            </a:r>
            <a:endParaRPr lang="en-US" altLang="ja-JP" sz="1400" dirty="0">
              <a:latin typeface="+mn-ea"/>
            </a:endParaRPr>
          </a:p>
          <a:p>
            <a:pPr>
              <a:lnSpc>
                <a:spcPct val="150000"/>
              </a:lnSpc>
            </a:pPr>
            <a:r>
              <a:rPr lang="ja-JP" altLang="en-US" sz="1400" dirty="0">
                <a:latin typeface="+mn-ea"/>
              </a:rPr>
              <a:t>街角で覚せい剤の入手が極めて簡単に出来るようになりました。</a:t>
            </a:r>
            <a:endParaRPr lang="en-US" altLang="ja-JP" sz="1400" dirty="0">
              <a:latin typeface="+mn-ea"/>
            </a:endParaRPr>
          </a:p>
          <a:p>
            <a:pPr>
              <a:lnSpc>
                <a:spcPct val="150000"/>
              </a:lnSpc>
            </a:pPr>
            <a:endParaRPr lang="en-US" altLang="ja-JP" sz="1400" dirty="0">
              <a:latin typeface="+mn-ea"/>
            </a:endParaRPr>
          </a:p>
          <a:p>
            <a:pPr>
              <a:lnSpc>
                <a:spcPct val="150000"/>
              </a:lnSpc>
            </a:pPr>
            <a:r>
              <a:rPr lang="ja-JP" altLang="en-US" sz="1400" dirty="0">
                <a:latin typeface="+mn-ea"/>
              </a:rPr>
              <a:t>そして現在の問題は、インターネットでも購入できるようになったことです。</a:t>
            </a:r>
            <a:endParaRPr lang="en-US" altLang="ja-JP" sz="1400" dirty="0">
              <a:latin typeface="+mn-ea"/>
            </a:endParaRPr>
          </a:p>
          <a:p>
            <a:pPr>
              <a:lnSpc>
                <a:spcPct val="150000"/>
              </a:lnSpc>
            </a:pPr>
            <a:endParaRPr lang="en-US" altLang="ja-JP" sz="1400" dirty="0">
              <a:latin typeface="+mn-ea"/>
            </a:endParaRPr>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27</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15192265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nSpc>
                <a:spcPct val="150000"/>
              </a:lnSpc>
            </a:pPr>
            <a:r>
              <a:rPr lang="ja-JP" altLang="en-US" sz="1400" dirty="0"/>
              <a:t>最後に、薬物の基本的な話をさせていただきます。</a:t>
            </a:r>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28</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13607753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nSpc>
                <a:spcPct val="100000"/>
              </a:lnSpc>
            </a:pPr>
            <a:r>
              <a:rPr lang="ja-JP" altLang="en-US" sz="1400" b="1" dirty="0">
                <a:latin typeface="+mn-ea"/>
              </a:rPr>
              <a:t>薬物を定義すると「脳に作用する」「依存性がある」「法律で規制している」、</a:t>
            </a:r>
            <a:endParaRPr lang="en-US" altLang="ja-JP" sz="1400" b="1" dirty="0">
              <a:latin typeface="+mn-ea"/>
            </a:endParaRPr>
          </a:p>
          <a:p>
            <a:pPr>
              <a:lnSpc>
                <a:spcPct val="100000"/>
              </a:lnSpc>
            </a:pPr>
            <a:endParaRPr lang="en-US" altLang="ja-JP" sz="1400" b="1" dirty="0">
              <a:latin typeface="+mn-ea"/>
            </a:endParaRPr>
          </a:p>
          <a:p>
            <a:pPr>
              <a:lnSpc>
                <a:spcPct val="100000"/>
              </a:lnSpc>
            </a:pPr>
            <a:r>
              <a:rPr lang="ja-JP" altLang="en-US" sz="1400" b="1" dirty="0">
                <a:latin typeface="+mn-ea"/>
              </a:rPr>
              <a:t>だから、薬物は「止められない」「中毒になる」「やれば捕まる」と教えてきました。</a:t>
            </a:r>
            <a:endParaRPr lang="en-US" altLang="ja-JP" sz="1400" b="1" dirty="0">
              <a:latin typeface="+mn-ea"/>
            </a:endParaRPr>
          </a:p>
          <a:p>
            <a:pPr>
              <a:lnSpc>
                <a:spcPct val="100000"/>
              </a:lnSpc>
            </a:pPr>
            <a:endParaRPr lang="en-US" altLang="ja-JP" sz="1400" b="1" dirty="0">
              <a:latin typeface="+mn-ea"/>
            </a:endParaRPr>
          </a:p>
          <a:p>
            <a:pPr>
              <a:lnSpc>
                <a:spcPct val="100000"/>
              </a:lnSpc>
            </a:pPr>
            <a:r>
              <a:rPr lang="ja-JP" altLang="en-US" sz="1400" b="1" dirty="0">
                <a:latin typeface="+mn-ea"/>
              </a:rPr>
              <a:t>今、問題になっている</a:t>
            </a:r>
            <a:r>
              <a:rPr lang="ja-JP" altLang="en-US" sz="1400" b="1" dirty="0" smtClean="0">
                <a:latin typeface="+mn-ea"/>
              </a:rPr>
              <a:t>「危険ドラッグ</a:t>
            </a:r>
            <a:r>
              <a:rPr lang="ja-JP" altLang="en-US" sz="1400" b="1" dirty="0">
                <a:latin typeface="+mn-ea"/>
              </a:rPr>
              <a:t>」は</a:t>
            </a:r>
            <a:r>
              <a:rPr lang="ja-JP" altLang="en-US" sz="1400" dirty="0">
                <a:latin typeface="+mn-ea"/>
              </a:rPr>
              <a:t>、これまでの「法律で規制している」という話が該当しなくなってきました。</a:t>
            </a:r>
            <a:endParaRPr lang="en-US" altLang="ja-JP" sz="1400" dirty="0">
              <a:latin typeface="+mn-ea"/>
            </a:endParaRPr>
          </a:p>
          <a:p>
            <a:pPr>
              <a:lnSpc>
                <a:spcPct val="100000"/>
              </a:lnSpc>
            </a:pPr>
            <a:r>
              <a:rPr lang="ja-JP" altLang="en-US" sz="1400" dirty="0">
                <a:latin typeface="+mn-ea"/>
              </a:rPr>
              <a:t>しかし、いずれは法規制されます。</a:t>
            </a:r>
            <a:endParaRPr lang="en-US" altLang="ja-JP" sz="1400" dirty="0">
              <a:latin typeface="+mn-ea"/>
            </a:endParaRPr>
          </a:p>
          <a:p>
            <a:pPr>
              <a:lnSpc>
                <a:spcPct val="100000"/>
              </a:lnSpc>
            </a:pPr>
            <a:endParaRPr lang="en-US" altLang="ja-JP" sz="1400" b="1" dirty="0">
              <a:latin typeface="+mn-ea"/>
            </a:endParaRPr>
          </a:p>
          <a:p>
            <a:pPr>
              <a:lnSpc>
                <a:spcPct val="100000"/>
              </a:lnSpc>
            </a:pPr>
            <a:r>
              <a:rPr lang="ja-JP" altLang="en-US" sz="1400" b="1" dirty="0">
                <a:latin typeface="+mn-ea"/>
              </a:rPr>
              <a:t>「合法ドラッグ」「脱法ハーブ」</a:t>
            </a:r>
            <a:r>
              <a:rPr lang="ja-JP" altLang="en-US" sz="1400" dirty="0">
                <a:latin typeface="+mn-ea"/>
              </a:rPr>
              <a:t>などと称して販売されるため、あたかも身体影響がなく、安全であるかのように誤解されていますが、</a:t>
            </a:r>
            <a:endParaRPr lang="en-US" altLang="ja-JP" sz="1400" dirty="0">
              <a:latin typeface="+mn-ea"/>
            </a:endParaRPr>
          </a:p>
          <a:p>
            <a:pPr>
              <a:lnSpc>
                <a:spcPct val="100000"/>
              </a:lnSpc>
            </a:pPr>
            <a:r>
              <a:rPr lang="ja-JP" altLang="en-US" sz="1400" dirty="0">
                <a:latin typeface="+mn-ea"/>
              </a:rPr>
              <a:t>大麻や麻薬、覚せい剤などと同じような成分が含まれており、</a:t>
            </a:r>
            <a:r>
              <a:rPr lang="ja-JP" altLang="en-US" sz="1400" b="1" dirty="0">
                <a:latin typeface="+mn-ea"/>
              </a:rPr>
              <a:t>大変危険な薬物です。</a:t>
            </a:r>
            <a:endParaRPr lang="en-US" altLang="ja-JP" sz="1400" b="1" dirty="0">
              <a:latin typeface="+mn-ea"/>
            </a:endParaRPr>
          </a:p>
          <a:p>
            <a:pPr>
              <a:lnSpc>
                <a:spcPct val="100000"/>
              </a:lnSpc>
            </a:pPr>
            <a:endParaRPr lang="ja-JP" altLang="en-US" sz="1400" b="1" dirty="0">
              <a:latin typeface="+mn-ea"/>
            </a:endParaRPr>
          </a:p>
          <a:p>
            <a:pPr>
              <a:lnSpc>
                <a:spcPct val="100000"/>
              </a:lnSpc>
            </a:pPr>
            <a:r>
              <a:rPr lang="ja-JP" altLang="en-US" sz="1400" dirty="0">
                <a:latin typeface="+mn-ea"/>
              </a:rPr>
              <a:t>これらの薬物は、売り手や乱用者も危険性がわからないまま使っています。</a:t>
            </a:r>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29</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228235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nSpc>
                <a:spcPct val="150000"/>
              </a:lnSpc>
            </a:pPr>
            <a:r>
              <a:rPr lang="ja-JP" altLang="en-US" sz="1400" dirty="0"/>
              <a:t>まずこの表を見ていただきたいと思います。他の国と比べて日本の薬物汚染はすごく少ないという事が分かります。</a:t>
            </a:r>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3</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25284936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nSpc>
                <a:spcPct val="150000"/>
              </a:lnSpc>
            </a:pPr>
            <a:r>
              <a:rPr lang="ja-JP" altLang="en-US" sz="1400" dirty="0">
                <a:latin typeface="+mn-ea"/>
              </a:rPr>
              <a:t>薬物の基本的な知識をお話しします。</a:t>
            </a:r>
            <a:endParaRPr lang="en-US" altLang="ja-JP" sz="1400" dirty="0">
              <a:latin typeface="+mn-ea"/>
            </a:endParaRPr>
          </a:p>
          <a:p>
            <a:pPr>
              <a:lnSpc>
                <a:spcPct val="150000"/>
              </a:lnSpc>
            </a:pPr>
            <a:endParaRPr lang="en-US" altLang="ja-JP" sz="1400" dirty="0">
              <a:latin typeface="+mn-ea"/>
            </a:endParaRPr>
          </a:p>
          <a:p>
            <a:pPr>
              <a:lnSpc>
                <a:spcPct val="150000"/>
              </a:lnSpc>
            </a:pPr>
            <a:r>
              <a:rPr lang="ja-JP" altLang="en-US" sz="1400" dirty="0">
                <a:latin typeface="+mn-ea"/>
              </a:rPr>
              <a:t>先ず、作用による分類です。「アッパー系」は興奮作用です。「ダウナー系」は鎮静作用です。</a:t>
            </a:r>
            <a:endParaRPr lang="en-US" altLang="ja-JP" sz="1400" dirty="0">
              <a:latin typeface="+mn-ea"/>
            </a:endParaRPr>
          </a:p>
          <a:p>
            <a:pPr>
              <a:lnSpc>
                <a:spcPct val="150000"/>
              </a:lnSpc>
            </a:pPr>
            <a:r>
              <a:rPr lang="ja-JP" altLang="en-US" sz="1400" dirty="0">
                <a:latin typeface="+mn-ea"/>
              </a:rPr>
              <a:t>そして幻覚作用の「サイケデリック系」の</a:t>
            </a:r>
            <a:r>
              <a:rPr lang="en-US" altLang="ja-JP" sz="1400" dirty="0">
                <a:latin typeface="+mn-ea"/>
              </a:rPr>
              <a:t>3</a:t>
            </a:r>
            <a:r>
              <a:rPr lang="ja-JP" altLang="en-US" sz="1400" dirty="0" err="1">
                <a:latin typeface="+mn-ea"/>
              </a:rPr>
              <a:t>つに</a:t>
            </a:r>
            <a:r>
              <a:rPr lang="ja-JP" altLang="en-US" sz="1400" dirty="0">
                <a:latin typeface="+mn-ea"/>
              </a:rPr>
              <a:t>分類されます。</a:t>
            </a:r>
            <a:endParaRPr lang="en-US" altLang="ja-JP" sz="1400" dirty="0">
              <a:latin typeface="+mn-ea"/>
            </a:endParaRPr>
          </a:p>
          <a:p>
            <a:pPr>
              <a:lnSpc>
                <a:spcPct val="150000"/>
              </a:lnSpc>
            </a:pPr>
            <a:endParaRPr lang="en-US" altLang="ja-JP" sz="1400" dirty="0">
              <a:latin typeface="+mn-ea"/>
            </a:endParaRPr>
          </a:p>
          <a:p>
            <a:pPr>
              <a:lnSpc>
                <a:spcPct val="150000"/>
              </a:lnSpc>
            </a:pPr>
            <a:r>
              <a:rPr lang="ja-JP" altLang="en-US" sz="1400" dirty="0">
                <a:latin typeface="+mn-ea"/>
              </a:rPr>
              <a:t>代表的薬物の覚せい剤はアッパー系です。コカインもアッパー系です。</a:t>
            </a:r>
            <a:endParaRPr lang="en-US" altLang="ja-JP" sz="1400" dirty="0">
              <a:latin typeface="+mn-ea"/>
            </a:endParaRPr>
          </a:p>
          <a:p>
            <a:pPr>
              <a:lnSpc>
                <a:spcPct val="150000"/>
              </a:lnSpc>
            </a:pPr>
            <a:r>
              <a:rPr lang="ja-JP" altLang="en-US" sz="1400" dirty="0">
                <a:latin typeface="+mn-ea"/>
              </a:rPr>
              <a:t>ダウナー系の代表はヘロインです。シンナー、大麻もダウナー系になります。</a:t>
            </a:r>
            <a:endParaRPr lang="en-US" altLang="ja-JP" sz="1400" dirty="0">
              <a:latin typeface="+mn-ea"/>
            </a:endParaRPr>
          </a:p>
          <a:p>
            <a:pPr>
              <a:lnSpc>
                <a:spcPct val="150000"/>
              </a:lnSpc>
            </a:pPr>
            <a:r>
              <a:rPr lang="ja-JP" altLang="en-US" sz="1400" dirty="0">
                <a:latin typeface="+mn-ea"/>
              </a:rPr>
              <a:t>サイケデリック系の代表は</a:t>
            </a:r>
            <a:r>
              <a:rPr lang="en-US" altLang="ja-JP" sz="1400" dirty="0">
                <a:latin typeface="+mn-ea"/>
              </a:rPr>
              <a:t>LSD</a:t>
            </a:r>
            <a:r>
              <a:rPr lang="ja-JP" altLang="en-US" sz="1400" dirty="0">
                <a:latin typeface="+mn-ea"/>
              </a:rPr>
              <a:t>です。</a:t>
            </a:r>
            <a:endParaRPr lang="en-US" altLang="ja-JP" sz="1400" dirty="0">
              <a:latin typeface="+mn-ea"/>
            </a:endParaRPr>
          </a:p>
          <a:p>
            <a:pPr>
              <a:lnSpc>
                <a:spcPct val="150000"/>
              </a:lnSpc>
            </a:pPr>
            <a:r>
              <a:rPr lang="ja-JP" altLang="en-US" sz="1400" dirty="0">
                <a:latin typeface="+mn-ea"/>
              </a:rPr>
              <a:t>ＭＤＭＡは覚せい剤によく似ている構造ですが、興奮作用に幻覚作用をも持っています。</a:t>
            </a:r>
            <a:endParaRPr lang="en-US" altLang="ja-JP" sz="1400" dirty="0">
              <a:latin typeface="+mn-ea"/>
            </a:endParaRPr>
          </a:p>
          <a:p>
            <a:pPr>
              <a:lnSpc>
                <a:spcPct val="150000"/>
              </a:lnSpc>
            </a:pPr>
            <a:r>
              <a:rPr lang="ja-JP" altLang="en-US" sz="1400" dirty="0">
                <a:latin typeface="+mn-ea"/>
              </a:rPr>
              <a:t>大麻は、鎮静作用と幻覚作用を持っています。</a:t>
            </a:r>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30</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39516490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nSpc>
                <a:spcPct val="100000"/>
              </a:lnSpc>
            </a:pPr>
            <a:r>
              <a:rPr lang="ja-JP" altLang="en-US" sz="1400" dirty="0">
                <a:latin typeface="+mn-ea"/>
              </a:rPr>
              <a:t>薬物乱用を時系列に表わすと、先ず「薬物の乱用」から「薬物依存」に移行します。</a:t>
            </a:r>
            <a:endParaRPr lang="en-US" altLang="ja-JP" sz="1400" dirty="0">
              <a:latin typeface="+mn-ea"/>
            </a:endParaRPr>
          </a:p>
          <a:p>
            <a:pPr>
              <a:lnSpc>
                <a:spcPct val="100000"/>
              </a:lnSpc>
            </a:pPr>
            <a:r>
              <a:rPr lang="ja-JP" altLang="en-US" sz="1400" dirty="0">
                <a:latin typeface="+mn-ea"/>
              </a:rPr>
              <a:t>薬物には、乱用を続けていると効果が薄くなる「耐性」という作用があります。</a:t>
            </a:r>
            <a:endParaRPr lang="en-US" altLang="ja-JP" sz="1400" dirty="0">
              <a:latin typeface="+mn-ea"/>
            </a:endParaRPr>
          </a:p>
          <a:p>
            <a:pPr>
              <a:lnSpc>
                <a:spcPct val="100000"/>
              </a:lnSpc>
            </a:pPr>
            <a:r>
              <a:rPr lang="ja-JP" altLang="en-US" sz="1400" dirty="0">
                <a:latin typeface="+mn-ea"/>
              </a:rPr>
              <a:t>「</a:t>
            </a:r>
            <a:r>
              <a:rPr lang="ja-JP" altLang="en-US" sz="1400" b="1" dirty="0">
                <a:latin typeface="+mn-ea"/>
              </a:rPr>
              <a:t>耐性</a:t>
            </a:r>
            <a:r>
              <a:rPr lang="ja-JP" altLang="en-US" sz="1400" dirty="0">
                <a:latin typeface="+mn-ea"/>
              </a:rPr>
              <a:t>」の為に使用量、使用頻度が増え、例えば脳出血などの危険性が増してきます。</a:t>
            </a:r>
            <a:endParaRPr lang="en-US" altLang="ja-JP" sz="1400" dirty="0">
              <a:latin typeface="+mn-ea"/>
            </a:endParaRPr>
          </a:p>
          <a:p>
            <a:pPr>
              <a:lnSpc>
                <a:spcPct val="100000"/>
              </a:lnSpc>
            </a:pPr>
            <a:endParaRPr lang="en-US" altLang="ja-JP" sz="1400" dirty="0">
              <a:latin typeface="+mn-ea"/>
            </a:endParaRPr>
          </a:p>
          <a:p>
            <a:pPr>
              <a:lnSpc>
                <a:spcPct val="100000"/>
              </a:lnSpc>
            </a:pPr>
            <a:r>
              <a:rPr lang="ja-JP" altLang="en-US" sz="1400" dirty="0">
                <a:latin typeface="+mn-ea"/>
              </a:rPr>
              <a:t>さらに乱用を続けるうちに覚せい剤精神病のような「薬物の慢性中毒」に陥ります。</a:t>
            </a:r>
            <a:endParaRPr lang="en-US" altLang="ja-JP" sz="1400" dirty="0">
              <a:latin typeface="+mn-ea"/>
            </a:endParaRPr>
          </a:p>
          <a:p>
            <a:pPr>
              <a:lnSpc>
                <a:spcPct val="100000"/>
              </a:lnSpc>
            </a:pPr>
            <a:r>
              <a:rPr lang="ja-JP" altLang="en-US" sz="1400" dirty="0">
                <a:latin typeface="+mn-ea"/>
              </a:rPr>
              <a:t>幻覚や妄想というのは代表的な中毒症状です。</a:t>
            </a:r>
            <a:endParaRPr lang="en-US" altLang="ja-JP" sz="1400" dirty="0">
              <a:latin typeface="+mn-ea"/>
            </a:endParaRPr>
          </a:p>
          <a:p>
            <a:pPr>
              <a:lnSpc>
                <a:spcPct val="100000"/>
              </a:lnSpc>
            </a:pPr>
            <a:endParaRPr lang="en-US" altLang="ja-JP" sz="1400" dirty="0">
              <a:latin typeface="+mn-ea"/>
            </a:endParaRPr>
          </a:p>
          <a:p>
            <a:pPr>
              <a:lnSpc>
                <a:spcPct val="100000"/>
              </a:lnSpc>
            </a:pPr>
            <a:r>
              <a:rPr lang="ja-JP" altLang="en-US" sz="1400" dirty="0">
                <a:latin typeface="+mn-ea"/>
              </a:rPr>
              <a:t>ここで大事なことは、中毒症状がでて入院し、それが治ったとしても、依存症は治っていません。</a:t>
            </a:r>
            <a:endParaRPr lang="en-US" altLang="ja-JP" sz="1400" dirty="0">
              <a:latin typeface="+mn-ea"/>
            </a:endParaRPr>
          </a:p>
          <a:p>
            <a:pPr>
              <a:lnSpc>
                <a:spcPct val="100000"/>
              </a:lnSpc>
            </a:pPr>
            <a:r>
              <a:rPr lang="ja-JP" altLang="en-US" sz="1400" b="1" dirty="0">
                <a:latin typeface="+mn-ea"/>
              </a:rPr>
              <a:t>だから、また繰り返します。</a:t>
            </a:r>
            <a:endParaRPr lang="en-US" altLang="ja-JP" sz="1400" b="1" dirty="0">
              <a:latin typeface="+mn-ea"/>
            </a:endParaRPr>
          </a:p>
          <a:p>
            <a:pPr>
              <a:lnSpc>
                <a:spcPct val="100000"/>
              </a:lnSpc>
            </a:pPr>
            <a:endParaRPr lang="en-US" altLang="ja-JP" sz="1400" b="1" dirty="0">
              <a:latin typeface="+mn-ea"/>
            </a:endParaRPr>
          </a:p>
          <a:p>
            <a:pPr>
              <a:lnSpc>
                <a:spcPct val="100000"/>
              </a:lnSpc>
            </a:pPr>
            <a:r>
              <a:rPr lang="ja-JP" altLang="en-US" sz="1400" dirty="0">
                <a:latin typeface="+mn-ea"/>
              </a:rPr>
              <a:t>もうひとつ、「</a:t>
            </a:r>
            <a:r>
              <a:rPr lang="ja-JP" altLang="en-US" sz="1400" b="1" dirty="0">
                <a:latin typeface="+mn-ea"/>
              </a:rPr>
              <a:t>フラッシュバック</a:t>
            </a:r>
            <a:r>
              <a:rPr lang="ja-JP" altLang="en-US" sz="1400" dirty="0">
                <a:latin typeface="+mn-ea"/>
              </a:rPr>
              <a:t>」（再燃現象）という症状があります。</a:t>
            </a:r>
            <a:endParaRPr lang="en-US" altLang="ja-JP" sz="1400" dirty="0">
              <a:latin typeface="+mn-ea"/>
            </a:endParaRPr>
          </a:p>
          <a:p>
            <a:pPr>
              <a:lnSpc>
                <a:spcPct val="100000"/>
              </a:lnSpc>
            </a:pPr>
            <a:r>
              <a:rPr lang="ja-JP" altLang="en-US" sz="1400" dirty="0">
                <a:latin typeface="+mn-ea"/>
              </a:rPr>
              <a:t>薬物を止めて普段の生活に戻っても、ストレスや飲酒などを引き金に、前に発症した薬物による精神的異常が再発する症状の事を言います。</a:t>
            </a:r>
            <a:endParaRPr lang="en-US" altLang="ja-JP" sz="1400" dirty="0">
              <a:latin typeface="+mn-ea"/>
            </a:endParaRPr>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31</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8767766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nSpc>
                <a:spcPct val="150000"/>
              </a:lnSpc>
            </a:pPr>
            <a:r>
              <a:rPr lang="ja-JP" altLang="en-US" sz="1400" b="1" dirty="0">
                <a:latin typeface="+mn-ea"/>
              </a:rPr>
              <a:t>依存とは</a:t>
            </a:r>
            <a:r>
              <a:rPr lang="ja-JP" altLang="en-US" sz="1400" dirty="0">
                <a:latin typeface="+mn-ea"/>
              </a:rPr>
              <a:t>、薬物の乱用を繰り返した結果生じた脳の慢性的な異常状態であり、</a:t>
            </a:r>
            <a:endParaRPr lang="en-US" altLang="ja-JP" sz="1400" dirty="0">
              <a:latin typeface="+mn-ea"/>
            </a:endParaRPr>
          </a:p>
          <a:p>
            <a:pPr>
              <a:lnSpc>
                <a:spcPct val="150000"/>
              </a:lnSpc>
            </a:pPr>
            <a:r>
              <a:rPr lang="ja-JP" altLang="en-US" sz="1400" dirty="0">
                <a:latin typeface="+mn-ea"/>
              </a:rPr>
              <a:t>その薬物を止めようと思っても、</a:t>
            </a:r>
            <a:endParaRPr lang="en-US" altLang="ja-JP" sz="1400" dirty="0">
              <a:latin typeface="+mn-ea"/>
            </a:endParaRPr>
          </a:p>
          <a:p>
            <a:pPr>
              <a:lnSpc>
                <a:spcPct val="150000"/>
              </a:lnSpc>
            </a:pPr>
            <a:r>
              <a:rPr lang="ja-JP" altLang="en-US" sz="1400" dirty="0">
                <a:latin typeface="+mn-ea"/>
              </a:rPr>
              <a:t>薬物を使った事がある「</a:t>
            </a:r>
            <a:r>
              <a:rPr lang="ja-JP" altLang="en-US" sz="1400" b="1" dirty="0">
                <a:latin typeface="+mn-ea"/>
              </a:rPr>
              <a:t>快中枢」</a:t>
            </a:r>
            <a:r>
              <a:rPr lang="ja-JP" altLang="en-US" sz="1400" dirty="0">
                <a:latin typeface="+mn-ea"/>
              </a:rPr>
              <a:t>は、いつまでも薬物の心地よさを忘れないので、また乱用してしまう状態の事です。</a:t>
            </a:r>
            <a:endParaRPr lang="en-US" altLang="ja-JP" sz="1400" dirty="0">
              <a:latin typeface="+mn-ea"/>
            </a:endParaRPr>
          </a:p>
          <a:p>
            <a:pPr>
              <a:lnSpc>
                <a:spcPct val="150000"/>
              </a:lnSpc>
            </a:pPr>
            <a:endParaRPr lang="en-US" altLang="ja-JP" sz="1400" dirty="0">
              <a:latin typeface="+mn-ea"/>
            </a:endParaRPr>
          </a:p>
          <a:p>
            <a:pPr>
              <a:lnSpc>
                <a:spcPct val="150000"/>
              </a:lnSpc>
            </a:pPr>
            <a:r>
              <a:rPr lang="ja-JP" altLang="en-US" sz="1400" dirty="0">
                <a:latin typeface="+mn-ea"/>
              </a:rPr>
              <a:t>これが、</a:t>
            </a:r>
            <a:r>
              <a:rPr lang="ja-JP" altLang="en-US" sz="1400" b="1" dirty="0">
                <a:latin typeface="+mn-ea"/>
              </a:rPr>
              <a:t>中高年のケースでは</a:t>
            </a:r>
            <a:r>
              <a:rPr lang="ja-JP" altLang="en-US" sz="1400" dirty="0">
                <a:latin typeface="+mn-ea"/>
              </a:rPr>
              <a:t>、</a:t>
            </a:r>
            <a:endParaRPr lang="en-US" altLang="ja-JP" sz="1400" dirty="0">
              <a:latin typeface="+mn-ea"/>
            </a:endParaRPr>
          </a:p>
          <a:p>
            <a:pPr>
              <a:lnSpc>
                <a:spcPct val="150000"/>
              </a:lnSpc>
            </a:pPr>
            <a:r>
              <a:rPr lang="ja-JP" altLang="en-US" sz="1400" dirty="0">
                <a:latin typeface="+mn-ea"/>
              </a:rPr>
              <a:t>快楽を求めるだけではなく、</a:t>
            </a:r>
            <a:r>
              <a:rPr lang="ja-JP" altLang="en-US" sz="1400" b="1" dirty="0">
                <a:latin typeface="+mn-ea"/>
              </a:rPr>
              <a:t>「ストレスからの逃避」</a:t>
            </a:r>
            <a:r>
              <a:rPr lang="ja-JP" altLang="en-US" sz="1400" dirty="0">
                <a:latin typeface="+mn-ea"/>
              </a:rPr>
              <a:t>という場合もあります。</a:t>
            </a:r>
            <a:endParaRPr lang="en-US" altLang="ja-JP" sz="1400" dirty="0">
              <a:latin typeface="+mn-ea"/>
            </a:endParaRPr>
          </a:p>
          <a:p>
            <a:pPr>
              <a:lnSpc>
                <a:spcPct val="150000"/>
              </a:lnSpc>
            </a:pPr>
            <a:endParaRPr lang="ja-JP" altLang="en-US" sz="1400" dirty="0">
              <a:latin typeface="+mn-ea"/>
            </a:endParaRPr>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32</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40502362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a:bodyPr>
          <a:lstStyle/>
          <a:p>
            <a:pPr>
              <a:lnSpc>
                <a:spcPct val="100000"/>
              </a:lnSpc>
            </a:pPr>
            <a:r>
              <a:rPr lang="ja-JP" altLang="en-US" sz="1400" dirty="0">
                <a:latin typeface="+mn-ea"/>
              </a:rPr>
              <a:t>最後に、本日の話を簡単に整理します。</a:t>
            </a:r>
            <a:endParaRPr lang="en-US" altLang="ja-JP" sz="1400" dirty="0">
              <a:latin typeface="+mn-ea"/>
            </a:endParaRPr>
          </a:p>
          <a:p>
            <a:pPr>
              <a:lnSpc>
                <a:spcPct val="100000"/>
              </a:lnSpc>
            </a:pPr>
            <a:r>
              <a:rPr lang="ja-JP" altLang="en-US" sz="1400" dirty="0">
                <a:latin typeface="+mn-ea"/>
              </a:rPr>
              <a:t>１．大人の薬物乱用状況では、覚せい剤事犯で</a:t>
            </a:r>
            <a:r>
              <a:rPr lang="en-US" altLang="ja-JP" sz="1400" dirty="0">
                <a:latin typeface="+mn-ea"/>
              </a:rPr>
              <a:t>40</a:t>
            </a:r>
            <a:r>
              <a:rPr lang="ja-JP" altLang="en-US" sz="1400" dirty="0">
                <a:latin typeface="+mn-ea"/>
              </a:rPr>
              <a:t>代以上が占める割合が半数を超している事。　</a:t>
            </a:r>
            <a:endParaRPr lang="en-US" altLang="ja-JP" sz="1400" dirty="0">
              <a:latin typeface="+mn-ea"/>
            </a:endParaRPr>
          </a:p>
          <a:p>
            <a:pPr>
              <a:lnSpc>
                <a:spcPct val="100000"/>
              </a:lnSpc>
            </a:pPr>
            <a:r>
              <a:rPr lang="ja-JP" altLang="en-US" sz="1400" dirty="0">
                <a:latin typeface="+mn-ea"/>
              </a:rPr>
              <a:t>　</a:t>
            </a:r>
            <a:endParaRPr lang="en-US" altLang="ja-JP" sz="1400" dirty="0">
              <a:latin typeface="+mn-ea"/>
            </a:endParaRPr>
          </a:p>
          <a:p>
            <a:pPr>
              <a:lnSpc>
                <a:spcPct val="100000"/>
              </a:lnSpc>
            </a:pPr>
            <a:r>
              <a:rPr lang="ja-JP" altLang="en-US" sz="1400" dirty="0">
                <a:latin typeface="+mn-ea"/>
              </a:rPr>
              <a:t>２．薬物使用の動機では、青少年は好奇心だが、中高年ではストレス社会という背景がある。　</a:t>
            </a:r>
            <a:endParaRPr lang="en-US" altLang="ja-JP" sz="1400" dirty="0">
              <a:latin typeface="+mn-ea"/>
            </a:endParaRPr>
          </a:p>
          <a:p>
            <a:pPr>
              <a:lnSpc>
                <a:spcPct val="100000"/>
              </a:lnSpc>
            </a:pPr>
            <a:endParaRPr lang="en-US" altLang="ja-JP" sz="1400" dirty="0">
              <a:latin typeface="+mn-ea"/>
            </a:endParaRPr>
          </a:p>
          <a:p>
            <a:pPr>
              <a:lnSpc>
                <a:spcPct val="100000"/>
              </a:lnSpc>
            </a:pPr>
            <a:r>
              <a:rPr lang="ja-JP" altLang="en-US" sz="1400" dirty="0">
                <a:latin typeface="+mn-ea"/>
              </a:rPr>
              <a:t>３．なぜ、中高年の薬物乱用なのかでは、ストレスによる「うつ」そして「自殺」という社会問題がある。ストレス回避のためにお酒から、アル中という人もいる。</a:t>
            </a:r>
            <a:endParaRPr lang="en-US" altLang="ja-JP" sz="1400" dirty="0">
              <a:latin typeface="+mn-ea"/>
            </a:endParaRPr>
          </a:p>
          <a:p>
            <a:pPr>
              <a:lnSpc>
                <a:spcPct val="100000"/>
              </a:lnSpc>
            </a:pPr>
            <a:r>
              <a:rPr lang="ja-JP" altLang="en-US" sz="1400" dirty="0">
                <a:latin typeface="+mn-ea"/>
              </a:rPr>
              <a:t>　　そうした、ストレス回避の中に、エアポケットのような落とし穴として「薬物」がある。ということ。</a:t>
            </a:r>
            <a:endParaRPr lang="en-US" altLang="ja-JP" sz="1400" dirty="0">
              <a:latin typeface="+mn-ea"/>
            </a:endParaRPr>
          </a:p>
          <a:p>
            <a:pPr>
              <a:lnSpc>
                <a:spcPct val="100000"/>
              </a:lnSpc>
            </a:pPr>
            <a:endParaRPr lang="en-US" altLang="ja-JP" sz="1400" dirty="0">
              <a:latin typeface="+mn-ea"/>
            </a:endParaRPr>
          </a:p>
          <a:p>
            <a:pPr>
              <a:lnSpc>
                <a:spcPct val="100000"/>
              </a:lnSpc>
            </a:pPr>
            <a:r>
              <a:rPr lang="ja-JP" altLang="en-US" sz="1400" dirty="0">
                <a:latin typeface="+mn-ea"/>
              </a:rPr>
              <a:t>４．乱用薬物が、なぜ無くならないかでは、良い悪いは別として、経済活動である。経済活動であれば、売り手は販路を潰されれば、新しい販路を開拓してくる。</a:t>
            </a:r>
            <a:endParaRPr lang="en-US" altLang="ja-JP" sz="1400" dirty="0">
              <a:latin typeface="+mn-ea"/>
            </a:endParaRPr>
          </a:p>
          <a:p>
            <a:pPr>
              <a:lnSpc>
                <a:spcPct val="100000"/>
              </a:lnSpc>
            </a:pPr>
            <a:r>
              <a:rPr lang="ja-JP" altLang="en-US" sz="1400" dirty="0">
                <a:latin typeface="+mn-ea"/>
              </a:rPr>
              <a:t>　　売れなくなった商品が出たら、新しい商品を開発する、という動きをする。</a:t>
            </a:r>
            <a:endParaRPr lang="en-US" altLang="ja-JP" sz="1400" dirty="0">
              <a:latin typeface="+mn-ea"/>
            </a:endParaRPr>
          </a:p>
          <a:p>
            <a:pPr>
              <a:lnSpc>
                <a:spcPct val="100000"/>
              </a:lnSpc>
            </a:pPr>
            <a:endParaRPr lang="en-US" altLang="ja-JP" sz="1400" dirty="0">
              <a:latin typeface="+mn-ea"/>
            </a:endParaRPr>
          </a:p>
          <a:p>
            <a:pPr>
              <a:lnSpc>
                <a:spcPct val="100000"/>
              </a:lnSpc>
            </a:pPr>
            <a:r>
              <a:rPr lang="ja-JP" altLang="en-US" sz="1400" dirty="0">
                <a:latin typeface="+mn-ea"/>
              </a:rPr>
              <a:t>５．薬物の基礎的知識では、１）薬物の作用について、２）薬物の作用による分類について、３）依存について、</a:t>
            </a:r>
            <a:endParaRPr lang="en-US" altLang="ja-JP" sz="1400" dirty="0">
              <a:latin typeface="+mn-ea"/>
            </a:endParaRPr>
          </a:p>
          <a:p>
            <a:pPr>
              <a:lnSpc>
                <a:spcPct val="100000"/>
              </a:lnSpc>
            </a:pPr>
            <a:endParaRPr lang="en-US" altLang="ja-JP" sz="1400" dirty="0">
              <a:latin typeface="+mn-ea"/>
            </a:endParaRPr>
          </a:p>
          <a:p>
            <a:pPr>
              <a:lnSpc>
                <a:spcPct val="100000"/>
              </a:lnSpc>
            </a:pPr>
            <a:r>
              <a:rPr lang="ja-JP" altLang="en-US" sz="1400" dirty="0">
                <a:latin typeface="+mn-ea"/>
              </a:rPr>
              <a:t>以上の項目で説明させていただきました。</a:t>
            </a:r>
            <a:endParaRPr kumimoji="1" lang="ja-JP" altLang="en-US" dirty="0"/>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33</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404122955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endParaRPr lang="ja-JP" altLang="en-US">
              <a:solidFill>
                <a:prstClr val="black"/>
              </a:solidFill>
            </a:endParaRPr>
          </a:p>
        </p:txBody>
      </p:sp>
      <p:sp>
        <p:nvSpPr>
          <p:cNvPr id="5" name="スライド番号プレースホルダー 4"/>
          <p:cNvSpPr>
            <a:spLocks noGrp="1"/>
          </p:cNvSpPr>
          <p:nvPr>
            <p:ph type="sldNum" sz="quarter" idx="11"/>
          </p:nvPr>
        </p:nvSpPr>
        <p:spPr/>
        <p:txBody>
          <a:bodyPr/>
          <a:lstStyle/>
          <a:p>
            <a:fld id="{02E52287-34B9-4529-BB28-BB1849799640}" type="slidenum">
              <a:rPr lang="ja-JP" altLang="en-US" smtClean="0">
                <a:solidFill>
                  <a:prstClr val="black"/>
                </a:solidFill>
              </a:rPr>
              <a:pPr/>
              <a:t>34</a:t>
            </a:fld>
            <a:endParaRPr lang="ja-JP" altLang="en-US">
              <a:solidFill>
                <a:prstClr val="black"/>
              </a:solidFill>
            </a:endParaRPr>
          </a:p>
        </p:txBody>
      </p:sp>
    </p:spTree>
    <p:extLst>
      <p:ext uri="{BB962C8B-B14F-4D97-AF65-F5344CB8AC3E}">
        <p14:creationId xmlns:p14="http://schemas.microsoft.com/office/powerpoint/2010/main" val="185603883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endParaRPr lang="ja-JP" altLang="en-US">
              <a:solidFill>
                <a:prstClr val="black"/>
              </a:solidFill>
            </a:endParaRPr>
          </a:p>
        </p:txBody>
      </p:sp>
      <p:sp>
        <p:nvSpPr>
          <p:cNvPr id="5" name="スライド番号プレースホルダー 4"/>
          <p:cNvSpPr>
            <a:spLocks noGrp="1"/>
          </p:cNvSpPr>
          <p:nvPr>
            <p:ph type="sldNum" sz="quarter" idx="11"/>
          </p:nvPr>
        </p:nvSpPr>
        <p:spPr/>
        <p:txBody>
          <a:bodyPr/>
          <a:lstStyle/>
          <a:p>
            <a:fld id="{02E52287-34B9-4529-BB28-BB1849799640}" type="slidenum">
              <a:rPr lang="ja-JP" altLang="en-US" smtClean="0">
                <a:solidFill>
                  <a:prstClr val="black"/>
                </a:solidFill>
              </a:rPr>
              <a:pPr/>
              <a:t>35</a:t>
            </a:fld>
            <a:endParaRPr lang="ja-JP" altLang="en-US">
              <a:solidFill>
                <a:prstClr val="black"/>
              </a:solidFill>
            </a:endParaRPr>
          </a:p>
        </p:txBody>
      </p:sp>
    </p:spTree>
    <p:extLst>
      <p:ext uri="{BB962C8B-B14F-4D97-AF65-F5344CB8AC3E}">
        <p14:creationId xmlns:p14="http://schemas.microsoft.com/office/powerpoint/2010/main" val="36275011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覚せい剤事犯の年次別グラフです。　第一次、二次、三次の乱用期に分けられます。</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36</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293549855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endParaRPr lang="ja-JP" altLang="en-US">
              <a:solidFill>
                <a:prstClr val="black"/>
              </a:solidFill>
            </a:endParaRPr>
          </a:p>
        </p:txBody>
      </p:sp>
      <p:sp>
        <p:nvSpPr>
          <p:cNvPr id="5" name="スライド番号プレースホルダー 4"/>
          <p:cNvSpPr>
            <a:spLocks noGrp="1"/>
          </p:cNvSpPr>
          <p:nvPr>
            <p:ph type="sldNum" sz="quarter" idx="11"/>
          </p:nvPr>
        </p:nvSpPr>
        <p:spPr/>
        <p:txBody>
          <a:bodyPr/>
          <a:lstStyle/>
          <a:p>
            <a:fld id="{02E52287-34B9-4529-BB28-BB1849799640}" type="slidenum">
              <a:rPr lang="ja-JP" altLang="en-US" smtClean="0">
                <a:solidFill>
                  <a:prstClr val="black"/>
                </a:solidFill>
              </a:rPr>
              <a:pPr/>
              <a:t>37</a:t>
            </a:fld>
            <a:endParaRPr lang="ja-JP" altLang="en-US">
              <a:solidFill>
                <a:prstClr val="black"/>
              </a:solidFill>
            </a:endParaRPr>
          </a:p>
        </p:txBody>
      </p:sp>
    </p:spTree>
    <p:extLst>
      <p:ext uri="{BB962C8B-B14F-4D97-AF65-F5344CB8AC3E}">
        <p14:creationId xmlns:p14="http://schemas.microsoft.com/office/powerpoint/2010/main" val="387937418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イネイブラーとは、</a:t>
            </a:r>
            <a:r>
              <a:rPr kumimoji="1" lang="en-US" altLang="ja-JP" dirty="0" smtClean="0"/>
              <a:t>in  able</a:t>
            </a:r>
            <a:r>
              <a:rPr kumimoji="1" lang="ja-JP" altLang="en-US" dirty="0" smtClean="0"/>
              <a:t>（可能に）</a:t>
            </a:r>
            <a:r>
              <a:rPr kumimoji="1" lang="en-US" altLang="ja-JP" dirty="0" smtClean="0"/>
              <a:t> </a:t>
            </a:r>
            <a:r>
              <a:rPr kumimoji="1" lang="en-US" altLang="ja-JP" dirty="0" err="1" smtClean="0"/>
              <a:t>er</a:t>
            </a:r>
            <a:r>
              <a:rPr kumimoji="1" lang="en-US" altLang="ja-JP" dirty="0" smtClean="0"/>
              <a:t>  </a:t>
            </a:r>
            <a:r>
              <a:rPr kumimoji="1" lang="ja-JP" altLang="en-US" dirty="0" smtClean="0"/>
              <a:t>をつなげた単語です。新しいことばで、辞書には出てきませんが、薬物関係や、介護の世界でも出てくる言葉です。これは、「相手の可能性を潰してしまう人」という意味になり、その行為をイネイブリングと言います。</a:t>
            </a:r>
            <a:endParaRPr kumimoji="1" lang="en-US" altLang="ja-JP" dirty="0" smtClean="0"/>
          </a:p>
          <a:p>
            <a:r>
              <a:rPr kumimoji="1" lang="ja-JP" altLang="en-US" dirty="0" smtClean="0"/>
              <a:t>家族や恋人関係で陥りやすい行為です。</a:t>
            </a:r>
            <a:endParaRPr kumimoji="1" lang="en-US" altLang="ja-JP" dirty="0" smtClean="0"/>
          </a:p>
          <a:p>
            <a:r>
              <a:rPr kumimoji="1" lang="ja-JP" altLang="en-US" dirty="0" smtClean="0"/>
              <a:t>例えば、介護の世界でも、リハビリをしているのを見ていて、つい手を貸してしまう。結局は回復を遅らせてしまっている。というような行為です。</a:t>
            </a:r>
            <a:endParaRPr kumimoji="1" lang="en-US" altLang="ja-JP" dirty="0" smtClean="0"/>
          </a:p>
          <a:p>
            <a:r>
              <a:rPr kumimoji="1" lang="ja-JP" altLang="en-US" dirty="0" smtClean="0"/>
              <a:t>それから、教え子から薬物をやっていて、どうしても止められないと相談を受けた時、心を鬼にして警察や病院に行かせる事が出来るでしょうか？このように学校の先生でも十分可能性はあります。</a:t>
            </a:r>
            <a:endParaRPr kumimoji="1" lang="en-US" altLang="ja-JP" dirty="0" smtClean="0"/>
          </a:p>
          <a:p>
            <a:r>
              <a:rPr kumimoji="1" lang="ja-JP" altLang="en-US" dirty="0" smtClean="0"/>
              <a:t>もし、そのような場面に遭遇された時は、この「イネイブラー」という言葉を思い出して下さい。</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38</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3826029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nSpc>
                <a:spcPct val="150000"/>
              </a:lnSpc>
            </a:pPr>
            <a:r>
              <a:rPr lang="ja-JP" altLang="en-US" sz="1400" dirty="0">
                <a:latin typeface="HGS創英角ｺﾞｼｯｸUB" pitchFamily="50" charset="-128"/>
                <a:ea typeface="HGS創英角ｺﾞｼｯｸUB" pitchFamily="50" charset="-128"/>
              </a:rPr>
              <a:t>日本の人口は</a:t>
            </a:r>
            <a:r>
              <a:rPr lang="en-US" altLang="ja-JP" sz="1400" dirty="0"/>
              <a:t>1</a:t>
            </a:r>
            <a:r>
              <a:rPr lang="ja-JP" altLang="en-US" sz="1400" dirty="0"/>
              <a:t>億</a:t>
            </a:r>
            <a:r>
              <a:rPr lang="en-US" altLang="ja-JP" sz="1400" dirty="0"/>
              <a:t>2700</a:t>
            </a:r>
            <a:r>
              <a:rPr lang="ja-JP" altLang="en-US" sz="1400" dirty="0"/>
              <a:t>万人です。</a:t>
            </a:r>
            <a:endParaRPr lang="en-US" altLang="ja-JP" sz="1400" dirty="0"/>
          </a:p>
          <a:p>
            <a:pPr>
              <a:lnSpc>
                <a:spcPct val="150000"/>
              </a:lnSpc>
            </a:pPr>
            <a:r>
              <a:rPr lang="ja-JP" altLang="en-US" sz="1400" dirty="0"/>
              <a:t>そのうち</a:t>
            </a:r>
            <a:r>
              <a:rPr lang="en-US" altLang="ja-JP" sz="1400" dirty="0"/>
              <a:t>15</a:t>
            </a:r>
            <a:r>
              <a:rPr lang="ja-JP" altLang="en-US" sz="1400" dirty="0"/>
              <a:t>～</a:t>
            </a:r>
            <a:r>
              <a:rPr lang="en-US" altLang="ja-JP" sz="1400" dirty="0"/>
              <a:t>64</a:t>
            </a:r>
            <a:r>
              <a:rPr lang="ja-JP" altLang="en-US" sz="1400" dirty="0"/>
              <a:t>歳は、</a:t>
            </a:r>
            <a:r>
              <a:rPr lang="en-US" altLang="ja-JP" sz="1400" dirty="0"/>
              <a:t>7883</a:t>
            </a:r>
            <a:r>
              <a:rPr lang="ja-JP" altLang="en-US" sz="1400" dirty="0"/>
              <a:t>万人です。　それを対象にした覚せい剤生涯経験率は</a:t>
            </a:r>
            <a:r>
              <a:rPr lang="en-US" altLang="ja-JP" sz="1400" dirty="0"/>
              <a:t>0.4</a:t>
            </a:r>
            <a:r>
              <a:rPr lang="ja-JP" altLang="en-US" sz="1400" dirty="0"/>
              <a:t>％です。</a:t>
            </a:r>
            <a:endParaRPr lang="en-US" altLang="ja-JP" sz="1400" dirty="0"/>
          </a:p>
          <a:p>
            <a:pPr>
              <a:lnSpc>
                <a:spcPct val="150000"/>
              </a:lnSpc>
            </a:pPr>
            <a:r>
              <a:rPr lang="ja-JP" altLang="en-US" sz="1400" dirty="0"/>
              <a:t>人数で表わすと</a:t>
            </a:r>
            <a:r>
              <a:rPr lang="en-US" altLang="ja-JP" sz="1400" dirty="0"/>
              <a:t>31</a:t>
            </a:r>
            <a:r>
              <a:rPr lang="ja-JP" altLang="en-US" sz="1400" dirty="0"/>
              <a:t>万</a:t>
            </a:r>
            <a:r>
              <a:rPr lang="en-US" altLang="ja-JP" sz="1400" dirty="0"/>
              <a:t>5000</a:t>
            </a:r>
            <a:r>
              <a:rPr lang="ja-JP" altLang="en-US" sz="1400" dirty="0"/>
              <a:t>人になります。大麻の場合はその</a:t>
            </a:r>
            <a:r>
              <a:rPr lang="en-US" altLang="ja-JP" sz="1400" dirty="0"/>
              <a:t>3</a:t>
            </a:r>
            <a:r>
              <a:rPr lang="ja-JP" altLang="en-US" sz="1400" dirty="0"/>
              <a:t>倍の約</a:t>
            </a:r>
            <a:r>
              <a:rPr lang="en-US" altLang="ja-JP" sz="1400" dirty="0"/>
              <a:t>100</a:t>
            </a:r>
            <a:r>
              <a:rPr lang="ja-JP" altLang="en-US" sz="1400" dirty="0"/>
              <a:t>万人です。</a:t>
            </a:r>
            <a:endParaRPr lang="en-US" altLang="ja-JP" sz="1400" dirty="0"/>
          </a:p>
          <a:p>
            <a:pPr>
              <a:lnSpc>
                <a:spcPct val="150000"/>
              </a:lnSpc>
            </a:pPr>
            <a:endParaRPr lang="en-US" altLang="ja-JP" sz="1400" dirty="0"/>
          </a:p>
          <a:p>
            <a:pPr>
              <a:lnSpc>
                <a:spcPct val="150000"/>
              </a:lnSpc>
            </a:pPr>
            <a:r>
              <a:rPr lang="ja-JP" altLang="en-US" sz="1400" dirty="0"/>
              <a:t>この数が多いか少ないかは分かりませんが、他の国と比較した場合、先程の表のように日本はクリーンな国という事が言えます。</a:t>
            </a:r>
            <a:endParaRPr lang="en-US" altLang="ja-JP" sz="1400" dirty="0"/>
          </a:p>
          <a:p>
            <a:pPr>
              <a:lnSpc>
                <a:spcPct val="150000"/>
              </a:lnSpc>
            </a:pPr>
            <a:r>
              <a:rPr lang="ja-JP" altLang="en-US" sz="1400" dirty="0"/>
              <a:t>これは、これまで継続してきた薬物乱用防止の啓発活動の成果によるものであると考えられます。</a:t>
            </a:r>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4</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22689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sz="1400" dirty="0"/>
              <a:t>覚せい剤の押収量を見てみると、統計の残る昭和</a:t>
            </a:r>
            <a:r>
              <a:rPr lang="en-US" altLang="ja-JP" sz="1400" dirty="0"/>
              <a:t>31</a:t>
            </a:r>
            <a:r>
              <a:rPr lang="ja-JP" altLang="en-US" sz="1400" dirty="0"/>
              <a:t>年以降では平成</a:t>
            </a:r>
            <a:r>
              <a:rPr lang="en-US" altLang="ja-JP" sz="1400" dirty="0"/>
              <a:t>11</a:t>
            </a:r>
            <a:r>
              <a:rPr lang="ja-JP" altLang="en-US" sz="1400" dirty="0"/>
              <a:t>年、平成</a:t>
            </a:r>
            <a:r>
              <a:rPr lang="en-US" altLang="ja-JP" sz="1400" dirty="0"/>
              <a:t>12</a:t>
            </a:r>
            <a:r>
              <a:rPr lang="ja-JP" altLang="en-US" sz="1400" dirty="0"/>
              <a:t>年に次いで昨年は過去</a:t>
            </a:r>
            <a:r>
              <a:rPr lang="en-US" altLang="ja-JP" sz="1400" dirty="0"/>
              <a:t>3</a:t>
            </a:r>
            <a:r>
              <a:rPr lang="ja-JP" altLang="en-US" sz="1400" dirty="0"/>
              <a:t>番目に急増しています。</a:t>
            </a:r>
            <a:endParaRPr lang="en-US" altLang="ja-JP" sz="1400" dirty="0"/>
          </a:p>
          <a:p>
            <a:endParaRPr lang="en-US" altLang="ja-JP" sz="1400" dirty="0"/>
          </a:p>
          <a:p>
            <a:r>
              <a:rPr lang="ja-JP" altLang="en-US" sz="1400" dirty="0"/>
              <a:t>昨年、押収された覚せい剤の</a:t>
            </a:r>
            <a:r>
              <a:rPr lang="ja-JP" altLang="en-US" sz="1400" dirty="0" smtClean="0"/>
              <a:t>量“</a:t>
            </a:r>
            <a:r>
              <a:rPr lang="en-US" altLang="ja-JP" sz="1400" dirty="0" smtClean="0"/>
              <a:t>831.9kg</a:t>
            </a:r>
            <a:r>
              <a:rPr lang="ja-JP" altLang="en-US" sz="1400" dirty="0" smtClean="0"/>
              <a:t>”と</a:t>
            </a:r>
            <a:r>
              <a:rPr lang="ja-JP" altLang="en-US" sz="1400" dirty="0"/>
              <a:t>は、覚せい剤</a:t>
            </a:r>
            <a:r>
              <a:rPr lang="en-US" altLang="ja-JP" sz="1400" dirty="0"/>
              <a:t>1</a:t>
            </a:r>
            <a:r>
              <a:rPr lang="ja-JP" altLang="en-US" sz="1400" dirty="0"/>
              <a:t>回量</a:t>
            </a:r>
            <a:r>
              <a:rPr lang="en-US" altLang="ja-JP" sz="1400" dirty="0"/>
              <a:t>0.02</a:t>
            </a:r>
            <a:r>
              <a:rPr lang="ja-JP" altLang="en-US" sz="1400" dirty="0"/>
              <a:t>～</a:t>
            </a:r>
            <a:r>
              <a:rPr lang="en-US" altLang="ja-JP" sz="1400" dirty="0"/>
              <a:t>0.03g</a:t>
            </a:r>
            <a:r>
              <a:rPr lang="ja-JP" altLang="en-US" sz="1400" dirty="0"/>
              <a:t>として計算すると、毎日</a:t>
            </a:r>
            <a:r>
              <a:rPr lang="en-US" altLang="ja-JP" sz="1400" dirty="0"/>
              <a:t>1</a:t>
            </a:r>
            <a:r>
              <a:rPr lang="ja-JP" altLang="en-US" sz="1400" dirty="0"/>
              <a:t>回使って</a:t>
            </a:r>
            <a:r>
              <a:rPr lang="en-US" altLang="ja-JP" sz="1400" dirty="0"/>
              <a:t>7</a:t>
            </a:r>
            <a:r>
              <a:rPr lang="ja-JP" altLang="en-US" sz="1400" dirty="0"/>
              <a:t>～</a:t>
            </a:r>
            <a:r>
              <a:rPr lang="en-US" altLang="ja-JP" sz="1400" dirty="0"/>
              <a:t>11</a:t>
            </a:r>
            <a:r>
              <a:rPr lang="ja-JP" altLang="en-US" sz="1400" dirty="0"/>
              <a:t>万人分となります。実際は耐性が出来ている人もいる為、</a:t>
            </a:r>
            <a:r>
              <a:rPr lang="en-US" altLang="ja-JP" sz="1400" dirty="0"/>
              <a:t>3</a:t>
            </a:r>
            <a:r>
              <a:rPr lang="ja-JP" altLang="en-US" sz="1400" dirty="0"/>
              <a:t>～</a:t>
            </a:r>
            <a:r>
              <a:rPr lang="en-US" altLang="ja-JP" sz="1400" dirty="0"/>
              <a:t>4</a:t>
            </a:r>
            <a:r>
              <a:rPr lang="ja-JP" altLang="en-US" sz="1400" dirty="0"/>
              <a:t>万人分と考えられます。</a:t>
            </a:r>
            <a:endParaRPr lang="en-US" altLang="ja-JP" sz="1400" dirty="0"/>
          </a:p>
          <a:p>
            <a:endParaRPr lang="en-US" altLang="ja-JP" sz="1400" dirty="0"/>
          </a:p>
          <a:p>
            <a:r>
              <a:rPr lang="ja-JP" altLang="en-US" sz="1400" dirty="0"/>
              <a:t>これだけ押収されたのに末端価格は上がっていません。</a:t>
            </a:r>
            <a:endParaRPr lang="en-US" altLang="ja-JP" sz="1400" dirty="0"/>
          </a:p>
          <a:p>
            <a:endParaRPr lang="en-US" altLang="ja-JP" sz="1400" dirty="0"/>
          </a:p>
          <a:p>
            <a:r>
              <a:rPr lang="ja-JP" altLang="en-US" sz="1400" dirty="0"/>
              <a:t>という事は、十分な量の覚せい剤が流通しているという事が推測できます。</a:t>
            </a:r>
            <a:endParaRPr lang="en-US" altLang="ja-JP" sz="1400" dirty="0"/>
          </a:p>
          <a:p>
            <a:endParaRPr kumimoji="1" lang="ja-JP" altLang="en-US" dirty="0"/>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5</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387670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nSpc>
                <a:spcPct val="150000"/>
              </a:lnSpc>
            </a:pPr>
            <a:r>
              <a:rPr lang="ja-JP" altLang="en-US" sz="1400" dirty="0">
                <a:latin typeface="HGS創英角ｺﾞｼｯｸUB" pitchFamily="50" charset="-128"/>
                <a:ea typeface="HGS創英角ｺﾞｼｯｸUB" pitchFamily="50" charset="-128"/>
              </a:rPr>
              <a:t>日本は、世界の中で薬物汚染が少ない国です。</a:t>
            </a:r>
            <a:endParaRPr lang="en-US" altLang="ja-JP" sz="1400" dirty="0">
              <a:latin typeface="HGS創英角ｺﾞｼｯｸUB" pitchFamily="50" charset="-128"/>
              <a:ea typeface="HGS創英角ｺﾞｼｯｸUB" pitchFamily="50" charset="-128"/>
            </a:endParaRPr>
          </a:p>
          <a:p>
            <a:pPr>
              <a:lnSpc>
                <a:spcPct val="150000"/>
              </a:lnSpc>
            </a:pPr>
            <a:r>
              <a:rPr lang="ja-JP" altLang="en-US" sz="1400" dirty="0">
                <a:latin typeface="HGS創英角ｺﾞｼｯｸUB" pitchFamily="50" charset="-128"/>
                <a:ea typeface="HGS創英角ｺﾞｼｯｸUB" pitchFamily="50" charset="-128"/>
              </a:rPr>
              <a:t>しかし！！！</a:t>
            </a:r>
            <a:endParaRPr lang="en-US" altLang="ja-JP" sz="1400" dirty="0">
              <a:latin typeface="HGS創英角ｺﾞｼｯｸUB" pitchFamily="50" charset="-128"/>
              <a:ea typeface="HGS創英角ｺﾞｼｯｸUB" pitchFamily="50" charset="-128"/>
            </a:endParaRPr>
          </a:p>
          <a:p>
            <a:pPr>
              <a:lnSpc>
                <a:spcPct val="150000"/>
              </a:lnSpc>
            </a:pPr>
            <a:r>
              <a:rPr lang="ja-JP" altLang="en-US" sz="1400" dirty="0">
                <a:solidFill>
                  <a:srgbClr val="FFFF00"/>
                </a:solidFill>
              </a:rPr>
              <a:t>最近、世間を騒がせる薬物事犯ニュースが多いです。</a:t>
            </a:r>
          </a:p>
          <a:p>
            <a:endParaRPr lang="en-US" altLang="ja-JP" sz="3600" dirty="0">
              <a:latin typeface="HGS創英角ｺﾞｼｯｸUB" pitchFamily="50" charset="-128"/>
              <a:ea typeface="HGS創英角ｺﾞｼｯｸUB" pitchFamily="50" charset="-128"/>
            </a:endParaRPr>
          </a:p>
          <a:p>
            <a:endParaRPr kumimoji="1" lang="ja-JP" altLang="en-US" dirty="0"/>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6</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17108163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sz="1400" dirty="0">
                <a:latin typeface="HGS創英角ｺﾞｼｯｸUB" pitchFamily="50" charset="-128"/>
                <a:ea typeface="HGS創英角ｺﾞｼｯｸUB" pitchFamily="50" charset="-128"/>
              </a:rPr>
              <a:t>それも！！！　</a:t>
            </a:r>
            <a:endParaRPr lang="en-US" altLang="ja-JP" sz="1400" dirty="0">
              <a:latin typeface="HGS創英角ｺﾞｼｯｸUB" pitchFamily="50" charset="-128"/>
              <a:ea typeface="HGS創英角ｺﾞｼｯｸUB" pitchFamily="50" charset="-128"/>
            </a:endParaRPr>
          </a:p>
          <a:p>
            <a:r>
              <a:rPr lang="ja-JP" altLang="en-US" sz="1400" dirty="0">
                <a:latin typeface="HGS創英角ｺﾞｼｯｸUB" pitchFamily="50" charset="-128"/>
                <a:ea typeface="HGS創英角ｺﾞｼｯｸUB" pitchFamily="50" charset="-128"/>
              </a:rPr>
              <a:t>社会的地位のある人や、社会に影響力が大きい芸能人など、</a:t>
            </a:r>
            <a:endParaRPr lang="en-US" altLang="ja-JP" sz="1400" dirty="0">
              <a:latin typeface="HGS創英角ｺﾞｼｯｸUB" pitchFamily="50" charset="-128"/>
              <a:ea typeface="HGS創英角ｺﾞｼｯｸUB" pitchFamily="50" charset="-128"/>
            </a:endParaRPr>
          </a:p>
          <a:p>
            <a:endParaRPr lang="en-US" altLang="ja-JP" sz="1400" dirty="0">
              <a:latin typeface="HGS創英角ｺﾞｼｯｸUB" pitchFamily="50" charset="-128"/>
              <a:ea typeface="HGS創英角ｺﾞｼｯｸUB" pitchFamily="50" charset="-128"/>
            </a:endParaRPr>
          </a:p>
          <a:p>
            <a:r>
              <a:rPr lang="ja-JP" altLang="en-US" sz="1400" dirty="0">
                <a:latin typeface="HGS創英角ｺﾞｼｯｸUB" pitchFamily="50" charset="-128"/>
                <a:ea typeface="HGS創英角ｺﾞｼｯｸUB" pitchFamily="50" charset="-128"/>
              </a:rPr>
              <a:t>中高年の薬物乱用が増えているのです。</a:t>
            </a:r>
            <a:endParaRPr lang="en-US" altLang="ja-JP" sz="1400" dirty="0">
              <a:latin typeface="HGS創英角ｺﾞｼｯｸUB" pitchFamily="50" charset="-128"/>
              <a:ea typeface="HGS創英角ｺﾞｼｯｸUB" pitchFamily="50" charset="-128"/>
            </a:endParaRPr>
          </a:p>
          <a:p>
            <a:endParaRPr kumimoji="1" lang="ja-JP" altLang="en-US" dirty="0"/>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7</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2497396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nSpc>
                <a:spcPct val="150000"/>
              </a:lnSpc>
            </a:pPr>
            <a:r>
              <a:rPr lang="ja-JP" altLang="en-US" sz="1400" dirty="0"/>
              <a:t>Ｈ</a:t>
            </a:r>
            <a:r>
              <a:rPr lang="en-US" altLang="ja-JP" sz="1400" dirty="0"/>
              <a:t>26</a:t>
            </a:r>
            <a:r>
              <a:rPr lang="ja-JP" altLang="en-US" sz="1400" dirty="0"/>
              <a:t>年</a:t>
            </a:r>
            <a:r>
              <a:rPr lang="en-US" altLang="ja-JP" sz="1400" dirty="0"/>
              <a:t>5</a:t>
            </a:r>
            <a:r>
              <a:rPr lang="ja-JP" altLang="en-US" sz="1400" dirty="0"/>
              <a:t>月だけでも・・・</a:t>
            </a:r>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8</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1550036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nSpc>
                <a:spcPct val="150000"/>
              </a:lnSpc>
            </a:pPr>
            <a:r>
              <a:rPr lang="ja-JP" altLang="en-US" sz="1400" dirty="0"/>
              <a:t>昨年を見ても・・・</a:t>
            </a:r>
            <a:endParaRPr lang="en-US" altLang="ja-JP" sz="1400" dirty="0"/>
          </a:p>
          <a:p>
            <a:pPr>
              <a:lnSpc>
                <a:spcPct val="150000"/>
              </a:lnSpc>
            </a:pPr>
            <a:endParaRPr lang="en-US" altLang="ja-JP" sz="1400" dirty="0"/>
          </a:p>
          <a:p>
            <a:pPr>
              <a:lnSpc>
                <a:spcPct val="150000"/>
              </a:lnSpc>
            </a:pPr>
            <a:r>
              <a:rPr lang="ja-JP" altLang="en-US" sz="1400" dirty="0"/>
              <a:t>大学教授・・・</a:t>
            </a:r>
            <a:endParaRPr lang="en-US" altLang="ja-JP" sz="1400" dirty="0"/>
          </a:p>
          <a:p>
            <a:pPr>
              <a:lnSpc>
                <a:spcPct val="150000"/>
              </a:lnSpc>
            </a:pPr>
            <a:endParaRPr lang="en-US" altLang="ja-JP" sz="1400" dirty="0"/>
          </a:p>
          <a:p>
            <a:pPr>
              <a:lnSpc>
                <a:spcPct val="150000"/>
              </a:lnSpc>
            </a:pPr>
            <a:r>
              <a:rPr lang="ja-JP" altLang="en-US" sz="1400" dirty="0"/>
              <a:t>乱用している元体操選手・・・</a:t>
            </a:r>
            <a:endParaRPr lang="en-US" altLang="ja-JP" sz="1400" dirty="0"/>
          </a:p>
          <a:p>
            <a:pPr>
              <a:lnSpc>
                <a:spcPct val="150000"/>
              </a:lnSpc>
            </a:pPr>
            <a:endParaRPr lang="en-US" altLang="ja-JP" sz="1400" dirty="0"/>
          </a:p>
          <a:p>
            <a:pPr>
              <a:lnSpc>
                <a:spcPct val="150000"/>
              </a:lnSpc>
            </a:pPr>
            <a:r>
              <a:rPr lang="ja-JP" altLang="en-US" sz="1400" dirty="0"/>
              <a:t>ＪＲの運転士の使用・・・</a:t>
            </a:r>
            <a:endParaRPr lang="en-US" altLang="ja-JP" sz="1400" dirty="0"/>
          </a:p>
          <a:p>
            <a:pPr>
              <a:lnSpc>
                <a:spcPct val="150000"/>
              </a:lnSpc>
            </a:pPr>
            <a:endParaRPr lang="en-US" altLang="ja-JP" sz="1400" dirty="0"/>
          </a:p>
          <a:p>
            <a:pPr>
              <a:lnSpc>
                <a:spcPct val="150000"/>
              </a:lnSpc>
            </a:pPr>
            <a:r>
              <a:rPr lang="ja-JP" altLang="en-US" sz="1400" dirty="0"/>
              <a:t>麻薬製造など・・・</a:t>
            </a:r>
          </a:p>
        </p:txBody>
      </p:sp>
      <p:sp>
        <p:nvSpPr>
          <p:cNvPr id="4" name="スライド番号プレースホルダ 3"/>
          <p:cNvSpPr>
            <a:spLocks noGrp="1"/>
          </p:cNvSpPr>
          <p:nvPr>
            <p:ph type="sldNum" sz="quarter" idx="10"/>
          </p:nvPr>
        </p:nvSpPr>
        <p:spPr/>
        <p:txBody>
          <a:bodyPr/>
          <a:lstStyle/>
          <a:p>
            <a:fld id="{02E52287-34B9-4529-BB28-BB1849799640}" type="slidenum">
              <a:rPr lang="ja-JP" altLang="en-US" smtClean="0">
                <a:solidFill>
                  <a:prstClr val="black"/>
                </a:solidFill>
              </a:rPr>
              <a:pPr/>
              <a:t>9</a:t>
            </a:fld>
            <a:endParaRPr lang="ja-JP" altLang="en-US">
              <a:solidFill>
                <a:prstClr val="black"/>
              </a:solidFill>
            </a:endParaRPr>
          </a:p>
        </p:txBody>
      </p:sp>
      <p:sp>
        <p:nvSpPr>
          <p:cNvPr id="5" name="日付プレースホルダー 4"/>
          <p:cNvSpPr>
            <a:spLocks noGrp="1"/>
          </p:cNvSpPr>
          <p:nvPr>
            <p:ph type="dt" idx="11"/>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945829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5847B9F-7B89-4CDD-BE8B-D2B4CE92148A}" type="datetimeFigureOut">
              <a:rPr lang="ja-JP" altLang="en-US" smtClean="0">
                <a:solidFill>
                  <a:prstClr val="white">
                    <a:tint val="75000"/>
                  </a:prstClr>
                </a:solidFill>
              </a:rPr>
              <a:pPr/>
              <a:t>2014/10/16</a:t>
            </a:fld>
            <a:endParaRPr lang="ja-JP" altLang="en-US">
              <a:solidFill>
                <a:prstClr val="white">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white">
                  <a:tint val="75000"/>
                </a:prstClr>
              </a:solidFill>
            </a:endParaRPr>
          </a:p>
        </p:txBody>
      </p:sp>
      <p:sp>
        <p:nvSpPr>
          <p:cNvPr id="6" name="スライド番号プレースホルダ 5"/>
          <p:cNvSpPr>
            <a:spLocks noGrp="1"/>
          </p:cNvSpPr>
          <p:nvPr>
            <p:ph type="sldNum" sz="quarter" idx="12"/>
          </p:nvPr>
        </p:nvSpPr>
        <p:spPr/>
        <p:txBody>
          <a:bodyPr/>
          <a:lstStyle/>
          <a:p>
            <a:fld id="{CF4F017C-E4C1-4ACE-9169-46760BA7E536}" type="slidenum">
              <a:rPr lang="ja-JP" altLang="en-US" smtClean="0">
                <a:solidFill>
                  <a:prstClr val="white">
                    <a:tint val="75000"/>
                  </a:prstClr>
                </a:solidFill>
              </a:rPr>
              <a:pPr/>
              <a:t>‹#›</a:t>
            </a:fld>
            <a:endParaRPr lang="ja-JP" altLang="en-US">
              <a:solidFill>
                <a:prstClr val="white">
                  <a:tint val="75000"/>
                </a:prstClr>
              </a:solidFill>
            </a:endParaRPr>
          </a:p>
        </p:txBody>
      </p:sp>
    </p:spTree>
    <p:extLst>
      <p:ext uri="{BB962C8B-B14F-4D97-AF65-F5344CB8AC3E}">
        <p14:creationId xmlns:p14="http://schemas.microsoft.com/office/powerpoint/2010/main" val="2853326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5847B9F-7B89-4CDD-BE8B-D2B4CE92148A}" type="datetimeFigureOut">
              <a:rPr lang="ja-JP" altLang="en-US" smtClean="0">
                <a:solidFill>
                  <a:prstClr val="white">
                    <a:tint val="75000"/>
                  </a:prstClr>
                </a:solidFill>
              </a:rPr>
              <a:pPr/>
              <a:t>2014/10/16</a:t>
            </a:fld>
            <a:endParaRPr lang="ja-JP" altLang="en-US">
              <a:solidFill>
                <a:prstClr val="white">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white">
                  <a:tint val="75000"/>
                </a:prstClr>
              </a:solidFill>
            </a:endParaRPr>
          </a:p>
        </p:txBody>
      </p:sp>
      <p:sp>
        <p:nvSpPr>
          <p:cNvPr id="6" name="スライド番号プレースホルダ 5"/>
          <p:cNvSpPr>
            <a:spLocks noGrp="1"/>
          </p:cNvSpPr>
          <p:nvPr>
            <p:ph type="sldNum" sz="quarter" idx="12"/>
          </p:nvPr>
        </p:nvSpPr>
        <p:spPr/>
        <p:txBody>
          <a:bodyPr/>
          <a:lstStyle/>
          <a:p>
            <a:fld id="{CF4F017C-E4C1-4ACE-9169-46760BA7E536}" type="slidenum">
              <a:rPr lang="ja-JP" altLang="en-US" smtClean="0">
                <a:solidFill>
                  <a:prstClr val="white">
                    <a:tint val="75000"/>
                  </a:prstClr>
                </a:solidFill>
              </a:rPr>
              <a:pPr/>
              <a:t>‹#›</a:t>
            </a:fld>
            <a:endParaRPr lang="ja-JP" altLang="en-US">
              <a:solidFill>
                <a:prstClr val="white">
                  <a:tint val="75000"/>
                </a:prstClr>
              </a:solidFill>
            </a:endParaRPr>
          </a:p>
        </p:txBody>
      </p:sp>
    </p:spTree>
    <p:extLst>
      <p:ext uri="{BB962C8B-B14F-4D97-AF65-F5344CB8AC3E}">
        <p14:creationId xmlns:p14="http://schemas.microsoft.com/office/powerpoint/2010/main" val="3987907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5847B9F-7B89-4CDD-BE8B-D2B4CE92148A}" type="datetimeFigureOut">
              <a:rPr lang="ja-JP" altLang="en-US" smtClean="0">
                <a:solidFill>
                  <a:prstClr val="white">
                    <a:tint val="75000"/>
                  </a:prstClr>
                </a:solidFill>
              </a:rPr>
              <a:pPr/>
              <a:t>2014/10/16</a:t>
            </a:fld>
            <a:endParaRPr lang="ja-JP" altLang="en-US">
              <a:solidFill>
                <a:prstClr val="white">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white">
                  <a:tint val="75000"/>
                </a:prstClr>
              </a:solidFill>
            </a:endParaRPr>
          </a:p>
        </p:txBody>
      </p:sp>
      <p:sp>
        <p:nvSpPr>
          <p:cNvPr id="6" name="スライド番号プレースホルダ 5"/>
          <p:cNvSpPr>
            <a:spLocks noGrp="1"/>
          </p:cNvSpPr>
          <p:nvPr>
            <p:ph type="sldNum" sz="quarter" idx="12"/>
          </p:nvPr>
        </p:nvSpPr>
        <p:spPr/>
        <p:txBody>
          <a:bodyPr/>
          <a:lstStyle/>
          <a:p>
            <a:fld id="{CF4F017C-E4C1-4ACE-9169-46760BA7E536}" type="slidenum">
              <a:rPr lang="ja-JP" altLang="en-US" smtClean="0">
                <a:solidFill>
                  <a:prstClr val="white">
                    <a:tint val="75000"/>
                  </a:prstClr>
                </a:solidFill>
              </a:rPr>
              <a:pPr/>
              <a:t>‹#›</a:t>
            </a:fld>
            <a:endParaRPr lang="ja-JP" altLang="en-US">
              <a:solidFill>
                <a:prstClr val="white">
                  <a:tint val="75000"/>
                </a:prstClr>
              </a:solidFill>
            </a:endParaRPr>
          </a:p>
        </p:txBody>
      </p:sp>
    </p:spTree>
    <p:extLst>
      <p:ext uri="{BB962C8B-B14F-4D97-AF65-F5344CB8AC3E}">
        <p14:creationId xmlns:p14="http://schemas.microsoft.com/office/powerpoint/2010/main" val="307528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5847B9F-7B89-4CDD-BE8B-D2B4CE92148A}" type="datetimeFigureOut">
              <a:rPr lang="ja-JP" altLang="en-US" smtClean="0">
                <a:solidFill>
                  <a:prstClr val="white">
                    <a:tint val="75000"/>
                  </a:prstClr>
                </a:solidFill>
              </a:rPr>
              <a:pPr/>
              <a:t>2014/10/16</a:t>
            </a:fld>
            <a:endParaRPr lang="ja-JP" altLang="en-US">
              <a:solidFill>
                <a:prstClr val="white">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white">
                  <a:tint val="75000"/>
                </a:prstClr>
              </a:solidFill>
            </a:endParaRPr>
          </a:p>
        </p:txBody>
      </p:sp>
      <p:sp>
        <p:nvSpPr>
          <p:cNvPr id="6" name="スライド番号プレースホルダ 5"/>
          <p:cNvSpPr>
            <a:spLocks noGrp="1"/>
          </p:cNvSpPr>
          <p:nvPr>
            <p:ph type="sldNum" sz="quarter" idx="12"/>
          </p:nvPr>
        </p:nvSpPr>
        <p:spPr/>
        <p:txBody>
          <a:bodyPr/>
          <a:lstStyle/>
          <a:p>
            <a:fld id="{CF4F017C-E4C1-4ACE-9169-46760BA7E536}" type="slidenum">
              <a:rPr lang="ja-JP" altLang="en-US" smtClean="0">
                <a:solidFill>
                  <a:prstClr val="white">
                    <a:tint val="75000"/>
                  </a:prstClr>
                </a:solidFill>
              </a:rPr>
              <a:pPr/>
              <a:t>‹#›</a:t>
            </a:fld>
            <a:endParaRPr lang="ja-JP" altLang="en-US">
              <a:solidFill>
                <a:prstClr val="white">
                  <a:tint val="75000"/>
                </a:prstClr>
              </a:solidFill>
            </a:endParaRPr>
          </a:p>
        </p:txBody>
      </p:sp>
    </p:spTree>
    <p:extLst>
      <p:ext uri="{BB962C8B-B14F-4D97-AF65-F5344CB8AC3E}">
        <p14:creationId xmlns:p14="http://schemas.microsoft.com/office/powerpoint/2010/main" val="3615655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5847B9F-7B89-4CDD-BE8B-D2B4CE92148A}" type="datetimeFigureOut">
              <a:rPr lang="ja-JP" altLang="en-US" smtClean="0">
                <a:solidFill>
                  <a:prstClr val="white">
                    <a:tint val="75000"/>
                  </a:prstClr>
                </a:solidFill>
              </a:rPr>
              <a:pPr/>
              <a:t>2014/10/16</a:t>
            </a:fld>
            <a:endParaRPr lang="ja-JP" altLang="en-US">
              <a:solidFill>
                <a:prstClr val="white">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white">
                  <a:tint val="75000"/>
                </a:prstClr>
              </a:solidFill>
            </a:endParaRPr>
          </a:p>
        </p:txBody>
      </p:sp>
      <p:sp>
        <p:nvSpPr>
          <p:cNvPr id="6" name="スライド番号プレースホルダ 5"/>
          <p:cNvSpPr>
            <a:spLocks noGrp="1"/>
          </p:cNvSpPr>
          <p:nvPr>
            <p:ph type="sldNum" sz="quarter" idx="12"/>
          </p:nvPr>
        </p:nvSpPr>
        <p:spPr/>
        <p:txBody>
          <a:bodyPr/>
          <a:lstStyle/>
          <a:p>
            <a:fld id="{CF4F017C-E4C1-4ACE-9169-46760BA7E536}" type="slidenum">
              <a:rPr lang="ja-JP" altLang="en-US" smtClean="0">
                <a:solidFill>
                  <a:prstClr val="white">
                    <a:tint val="75000"/>
                  </a:prstClr>
                </a:solidFill>
              </a:rPr>
              <a:pPr/>
              <a:t>‹#›</a:t>
            </a:fld>
            <a:endParaRPr lang="ja-JP" altLang="en-US">
              <a:solidFill>
                <a:prstClr val="white">
                  <a:tint val="75000"/>
                </a:prstClr>
              </a:solidFill>
            </a:endParaRPr>
          </a:p>
        </p:txBody>
      </p:sp>
    </p:spTree>
    <p:extLst>
      <p:ext uri="{BB962C8B-B14F-4D97-AF65-F5344CB8AC3E}">
        <p14:creationId xmlns:p14="http://schemas.microsoft.com/office/powerpoint/2010/main" val="3114611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35847B9F-7B89-4CDD-BE8B-D2B4CE92148A}" type="datetimeFigureOut">
              <a:rPr lang="ja-JP" altLang="en-US" smtClean="0">
                <a:solidFill>
                  <a:prstClr val="white">
                    <a:tint val="75000"/>
                  </a:prstClr>
                </a:solidFill>
              </a:rPr>
              <a:pPr/>
              <a:t>2014/10/16</a:t>
            </a:fld>
            <a:endParaRPr lang="ja-JP" altLang="en-US">
              <a:solidFill>
                <a:prstClr val="white">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white">
                  <a:tint val="75000"/>
                </a:prstClr>
              </a:solidFill>
            </a:endParaRPr>
          </a:p>
        </p:txBody>
      </p:sp>
      <p:sp>
        <p:nvSpPr>
          <p:cNvPr id="7" name="スライド番号プレースホルダ 6"/>
          <p:cNvSpPr>
            <a:spLocks noGrp="1"/>
          </p:cNvSpPr>
          <p:nvPr>
            <p:ph type="sldNum" sz="quarter" idx="12"/>
          </p:nvPr>
        </p:nvSpPr>
        <p:spPr/>
        <p:txBody>
          <a:bodyPr/>
          <a:lstStyle/>
          <a:p>
            <a:fld id="{CF4F017C-E4C1-4ACE-9169-46760BA7E536}" type="slidenum">
              <a:rPr lang="ja-JP" altLang="en-US" smtClean="0">
                <a:solidFill>
                  <a:prstClr val="white">
                    <a:tint val="75000"/>
                  </a:prstClr>
                </a:solidFill>
              </a:rPr>
              <a:pPr/>
              <a:t>‹#›</a:t>
            </a:fld>
            <a:endParaRPr lang="ja-JP" altLang="en-US">
              <a:solidFill>
                <a:prstClr val="white">
                  <a:tint val="75000"/>
                </a:prstClr>
              </a:solidFill>
            </a:endParaRPr>
          </a:p>
        </p:txBody>
      </p:sp>
    </p:spTree>
    <p:extLst>
      <p:ext uri="{BB962C8B-B14F-4D97-AF65-F5344CB8AC3E}">
        <p14:creationId xmlns:p14="http://schemas.microsoft.com/office/powerpoint/2010/main" val="1584551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5847B9F-7B89-4CDD-BE8B-D2B4CE92148A}" type="datetimeFigureOut">
              <a:rPr lang="ja-JP" altLang="en-US" smtClean="0">
                <a:solidFill>
                  <a:prstClr val="white">
                    <a:tint val="75000"/>
                  </a:prstClr>
                </a:solidFill>
              </a:rPr>
              <a:pPr/>
              <a:t>2014/10/16</a:t>
            </a:fld>
            <a:endParaRPr lang="ja-JP" altLang="en-US">
              <a:solidFill>
                <a:prstClr val="white">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white">
                  <a:tint val="75000"/>
                </a:prstClr>
              </a:solidFill>
            </a:endParaRPr>
          </a:p>
        </p:txBody>
      </p:sp>
      <p:sp>
        <p:nvSpPr>
          <p:cNvPr id="9" name="スライド番号プレースホルダ 8"/>
          <p:cNvSpPr>
            <a:spLocks noGrp="1"/>
          </p:cNvSpPr>
          <p:nvPr>
            <p:ph type="sldNum" sz="quarter" idx="12"/>
          </p:nvPr>
        </p:nvSpPr>
        <p:spPr/>
        <p:txBody>
          <a:bodyPr/>
          <a:lstStyle/>
          <a:p>
            <a:fld id="{CF4F017C-E4C1-4ACE-9169-46760BA7E536}" type="slidenum">
              <a:rPr lang="ja-JP" altLang="en-US" smtClean="0">
                <a:solidFill>
                  <a:prstClr val="white">
                    <a:tint val="75000"/>
                  </a:prstClr>
                </a:solidFill>
              </a:rPr>
              <a:pPr/>
              <a:t>‹#›</a:t>
            </a:fld>
            <a:endParaRPr lang="ja-JP" altLang="en-US">
              <a:solidFill>
                <a:prstClr val="white">
                  <a:tint val="75000"/>
                </a:prstClr>
              </a:solidFill>
            </a:endParaRPr>
          </a:p>
        </p:txBody>
      </p:sp>
    </p:spTree>
    <p:extLst>
      <p:ext uri="{BB962C8B-B14F-4D97-AF65-F5344CB8AC3E}">
        <p14:creationId xmlns:p14="http://schemas.microsoft.com/office/powerpoint/2010/main" val="2550824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35847B9F-7B89-4CDD-BE8B-D2B4CE92148A}" type="datetimeFigureOut">
              <a:rPr lang="ja-JP" altLang="en-US" smtClean="0">
                <a:solidFill>
                  <a:prstClr val="white">
                    <a:tint val="75000"/>
                  </a:prstClr>
                </a:solidFill>
              </a:rPr>
              <a:pPr/>
              <a:t>2014/10/16</a:t>
            </a:fld>
            <a:endParaRPr lang="ja-JP" altLang="en-US">
              <a:solidFill>
                <a:prstClr val="white">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white">
                  <a:tint val="75000"/>
                </a:prstClr>
              </a:solidFill>
            </a:endParaRPr>
          </a:p>
        </p:txBody>
      </p:sp>
      <p:sp>
        <p:nvSpPr>
          <p:cNvPr id="5" name="スライド番号プレースホルダ 4"/>
          <p:cNvSpPr>
            <a:spLocks noGrp="1"/>
          </p:cNvSpPr>
          <p:nvPr>
            <p:ph type="sldNum" sz="quarter" idx="12"/>
          </p:nvPr>
        </p:nvSpPr>
        <p:spPr/>
        <p:txBody>
          <a:bodyPr/>
          <a:lstStyle/>
          <a:p>
            <a:fld id="{CF4F017C-E4C1-4ACE-9169-46760BA7E536}" type="slidenum">
              <a:rPr lang="ja-JP" altLang="en-US" smtClean="0">
                <a:solidFill>
                  <a:prstClr val="white">
                    <a:tint val="75000"/>
                  </a:prstClr>
                </a:solidFill>
              </a:rPr>
              <a:pPr/>
              <a:t>‹#›</a:t>
            </a:fld>
            <a:endParaRPr lang="ja-JP" altLang="en-US">
              <a:solidFill>
                <a:prstClr val="white">
                  <a:tint val="75000"/>
                </a:prstClr>
              </a:solidFill>
            </a:endParaRPr>
          </a:p>
        </p:txBody>
      </p:sp>
    </p:spTree>
    <p:extLst>
      <p:ext uri="{BB962C8B-B14F-4D97-AF65-F5344CB8AC3E}">
        <p14:creationId xmlns:p14="http://schemas.microsoft.com/office/powerpoint/2010/main" val="1309687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5847B9F-7B89-4CDD-BE8B-D2B4CE92148A}" type="datetimeFigureOut">
              <a:rPr lang="ja-JP" altLang="en-US" smtClean="0">
                <a:solidFill>
                  <a:prstClr val="white">
                    <a:tint val="75000"/>
                  </a:prstClr>
                </a:solidFill>
              </a:rPr>
              <a:pPr/>
              <a:t>2014/10/16</a:t>
            </a:fld>
            <a:endParaRPr lang="ja-JP" altLang="en-US">
              <a:solidFill>
                <a:prstClr val="white">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white">
                  <a:tint val="75000"/>
                </a:prstClr>
              </a:solidFill>
            </a:endParaRPr>
          </a:p>
        </p:txBody>
      </p:sp>
      <p:sp>
        <p:nvSpPr>
          <p:cNvPr id="4" name="スライド番号プレースホルダ 3"/>
          <p:cNvSpPr>
            <a:spLocks noGrp="1"/>
          </p:cNvSpPr>
          <p:nvPr>
            <p:ph type="sldNum" sz="quarter" idx="12"/>
          </p:nvPr>
        </p:nvSpPr>
        <p:spPr/>
        <p:txBody>
          <a:bodyPr/>
          <a:lstStyle/>
          <a:p>
            <a:fld id="{CF4F017C-E4C1-4ACE-9169-46760BA7E536}" type="slidenum">
              <a:rPr lang="ja-JP" altLang="en-US" smtClean="0">
                <a:solidFill>
                  <a:prstClr val="white">
                    <a:tint val="75000"/>
                  </a:prstClr>
                </a:solidFill>
              </a:rPr>
              <a:pPr/>
              <a:t>‹#›</a:t>
            </a:fld>
            <a:endParaRPr lang="ja-JP" altLang="en-US">
              <a:solidFill>
                <a:prstClr val="white">
                  <a:tint val="75000"/>
                </a:prstClr>
              </a:solidFill>
            </a:endParaRPr>
          </a:p>
        </p:txBody>
      </p:sp>
    </p:spTree>
    <p:extLst>
      <p:ext uri="{BB962C8B-B14F-4D97-AF65-F5344CB8AC3E}">
        <p14:creationId xmlns:p14="http://schemas.microsoft.com/office/powerpoint/2010/main" val="1057997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5847B9F-7B89-4CDD-BE8B-D2B4CE92148A}" type="datetimeFigureOut">
              <a:rPr lang="ja-JP" altLang="en-US" smtClean="0">
                <a:solidFill>
                  <a:prstClr val="white">
                    <a:tint val="75000"/>
                  </a:prstClr>
                </a:solidFill>
              </a:rPr>
              <a:pPr/>
              <a:t>2014/10/16</a:t>
            </a:fld>
            <a:endParaRPr lang="ja-JP" altLang="en-US">
              <a:solidFill>
                <a:prstClr val="white">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white">
                  <a:tint val="75000"/>
                </a:prstClr>
              </a:solidFill>
            </a:endParaRPr>
          </a:p>
        </p:txBody>
      </p:sp>
      <p:sp>
        <p:nvSpPr>
          <p:cNvPr id="7" name="スライド番号プレースホルダ 6"/>
          <p:cNvSpPr>
            <a:spLocks noGrp="1"/>
          </p:cNvSpPr>
          <p:nvPr>
            <p:ph type="sldNum" sz="quarter" idx="12"/>
          </p:nvPr>
        </p:nvSpPr>
        <p:spPr/>
        <p:txBody>
          <a:bodyPr/>
          <a:lstStyle/>
          <a:p>
            <a:fld id="{CF4F017C-E4C1-4ACE-9169-46760BA7E536}" type="slidenum">
              <a:rPr lang="ja-JP" altLang="en-US" smtClean="0">
                <a:solidFill>
                  <a:prstClr val="white">
                    <a:tint val="75000"/>
                  </a:prstClr>
                </a:solidFill>
              </a:rPr>
              <a:pPr/>
              <a:t>‹#›</a:t>
            </a:fld>
            <a:endParaRPr lang="ja-JP" altLang="en-US">
              <a:solidFill>
                <a:prstClr val="white">
                  <a:tint val="75000"/>
                </a:prstClr>
              </a:solidFill>
            </a:endParaRPr>
          </a:p>
        </p:txBody>
      </p:sp>
    </p:spTree>
    <p:extLst>
      <p:ext uri="{BB962C8B-B14F-4D97-AF65-F5344CB8AC3E}">
        <p14:creationId xmlns:p14="http://schemas.microsoft.com/office/powerpoint/2010/main" val="2774975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5847B9F-7B89-4CDD-BE8B-D2B4CE92148A}" type="datetimeFigureOut">
              <a:rPr lang="ja-JP" altLang="en-US" smtClean="0">
                <a:solidFill>
                  <a:prstClr val="white">
                    <a:tint val="75000"/>
                  </a:prstClr>
                </a:solidFill>
              </a:rPr>
              <a:pPr/>
              <a:t>2014/10/16</a:t>
            </a:fld>
            <a:endParaRPr lang="ja-JP" altLang="en-US">
              <a:solidFill>
                <a:prstClr val="white">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white">
                  <a:tint val="75000"/>
                </a:prstClr>
              </a:solidFill>
            </a:endParaRPr>
          </a:p>
        </p:txBody>
      </p:sp>
      <p:sp>
        <p:nvSpPr>
          <p:cNvPr id="7" name="スライド番号プレースホルダ 6"/>
          <p:cNvSpPr>
            <a:spLocks noGrp="1"/>
          </p:cNvSpPr>
          <p:nvPr>
            <p:ph type="sldNum" sz="quarter" idx="12"/>
          </p:nvPr>
        </p:nvSpPr>
        <p:spPr/>
        <p:txBody>
          <a:bodyPr/>
          <a:lstStyle/>
          <a:p>
            <a:fld id="{CF4F017C-E4C1-4ACE-9169-46760BA7E536}" type="slidenum">
              <a:rPr lang="ja-JP" altLang="en-US" smtClean="0">
                <a:solidFill>
                  <a:prstClr val="white">
                    <a:tint val="75000"/>
                  </a:prstClr>
                </a:solidFill>
              </a:rPr>
              <a:pPr/>
              <a:t>‹#›</a:t>
            </a:fld>
            <a:endParaRPr lang="ja-JP" altLang="en-US">
              <a:solidFill>
                <a:prstClr val="white">
                  <a:tint val="75000"/>
                </a:prstClr>
              </a:solidFill>
            </a:endParaRPr>
          </a:p>
        </p:txBody>
      </p:sp>
    </p:spTree>
    <p:extLst>
      <p:ext uri="{BB962C8B-B14F-4D97-AF65-F5344CB8AC3E}">
        <p14:creationId xmlns:p14="http://schemas.microsoft.com/office/powerpoint/2010/main" val="3045273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847B9F-7B89-4CDD-BE8B-D2B4CE92148A}" type="datetimeFigureOut">
              <a:rPr lang="ja-JP" altLang="en-US" smtClean="0">
                <a:solidFill>
                  <a:prstClr val="white">
                    <a:tint val="75000"/>
                  </a:prstClr>
                </a:solidFill>
              </a:rPr>
              <a:pPr/>
              <a:t>2014/10/16</a:t>
            </a:fld>
            <a:endParaRPr lang="ja-JP" altLang="en-US">
              <a:solidFill>
                <a:prstClr val="white">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white">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F017C-E4C1-4ACE-9169-46760BA7E536}" type="slidenum">
              <a:rPr lang="ja-JP" altLang="en-US" smtClean="0">
                <a:solidFill>
                  <a:prstClr val="white">
                    <a:tint val="75000"/>
                  </a:prstClr>
                </a:solidFill>
              </a:rPr>
              <a:pPr/>
              <a:t>‹#›</a:t>
            </a:fld>
            <a:endParaRPr lang="ja-JP" altLang="en-US">
              <a:solidFill>
                <a:prstClr val="white">
                  <a:tint val="75000"/>
                </a:prstClr>
              </a:solidFill>
            </a:endParaRPr>
          </a:p>
        </p:txBody>
      </p:sp>
    </p:spTree>
    <p:extLst>
      <p:ext uri="{BB962C8B-B14F-4D97-AF65-F5344CB8AC3E}">
        <p14:creationId xmlns:p14="http://schemas.microsoft.com/office/powerpoint/2010/main" val="168750517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628800"/>
            <a:ext cx="8229600" cy="1359024"/>
          </a:xfrm>
        </p:spPr>
        <p:txBody>
          <a:bodyPr>
            <a:normAutofit/>
          </a:bodyPr>
          <a:lstStyle/>
          <a:p>
            <a:r>
              <a:rPr kumimoji="1" lang="ja-JP" altLang="en-US" sz="5400" dirty="0" smtClean="0">
                <a:latin typeface="HGS創英角ｺﾞｼｯｸUB" pitchFamily="50" charset="-128"/>
                <a:ea typeface="HGS創英角ｺﾞｼｯｸUB" pitchFamily="50" charset="-128"/>
              </a:rPr>
              <a:t>大人の薬物乱用防止教室</a:t>
            </a:r>
            <a:endParaRPr kumimoji="1" lang="ja-JP" altLang="en-US" sz="5400" dirty="0">
              <a:latin typeface="HGS創英角ｺﾞｼｯｸUB" pitchFamily="50" charset="-128"/>
              <a:ea typeface="HGS創英角ｺﾞｼｯｸUB" pitchFamily="50" charset="-128"/>
            </a:endParaRPr>
          </a:p>
        </p:txBody>
      </p:sp>
      <p:sp>
        <p:nvSpPr>
          <p:cNvPr id="3" name="コンテンツ プレースホルダ 2"/>
          <p:cNvSpPr>
            <a:spLocks noGrp="1"/>
          </p:cNvSpPr>
          <p:nvPr>
            <p:ph idx="1"/>
          </p:nvPr>
        </p:nvSpPr>
        <p:spPr>
          <a:xfrm>
            <a:off x="2987824" y="4293096"/>
            <a:ext cx="5266928" cy="1833067"/>
          </a:xfrm>
        </p:spPr>
        <p:txBody>
          <a:bodyPr>
            <a:normAutofit/>
          </a:bodyPr>
          <a:lstStyle/>
          <a:p>
            <a:pPr algn="r">
              <a:buNone/>
            </a:pPr>
            <a:r>
              <a:rPr kumimoji="1" lang="ja-JP" altLang="en-US" sz="2000" dirty="0" smtClean="0">
                <a:latin typeface="HGS創英角ｺﾞｼｯｸUB" pitchFamily="50" charset="-128"/>
                <a:ea typeface="HGS創英角ｺﾞｼｯｸUB" pitchFamily="50" charset="-128"/>
              </a:rPr>
              <a:t>平成</a:t>
            </a:r>
            <a:r>
              <a:rPr kumimoji="1" lang="en-US" altLang="ja-JP" sz="2000" dirty="0" smtClean="0">
                <a:latin typeface="HGS創英角ｺﾞｼｯｸUB" pitchFamily="50" charset="-128"/>
                <a:ea typeface="HGS創英角ｺﾞｼｯｸUB" pitchFamily="50" charset="-128"/>
              </a:rPr>
              <a:t>26</a:t>
            </a:r>
            <a:r>
              <a:rPr kumimoji="1" lang="ja-JP" altLang="en-US" sz="2000" dirty="0" smtClean="0">
                <a:latin typeface="HGS創英角ｺﾞｼｯｸUB" pitchFamily="50" charset="-128"/>
                <a:ea typeface="HGS創英角ｺﾞｼｯｸUB" pitchFamily="50" charset="-128"/>
              </a:rPr>
              <a:t>年</a:t>
            </a:r>
            <a:r>
              <a:rPr kumimoji="1" lang="en-US" altLang="ja-JP" sz="2000" dirty="0" smtClean="0">
                <a:latin typeface="HGS創英角ｺﾞｼｯｸUB" pitchFamily="50" charset="-128"/>
                <a:ea typeface="HGS創英角ｺﾞｼｯｸUB" pitchFamily="50" charset="-128"/>
              </a:rPr>
              <a:t>9</a:t>
            </a:r>
            <a:r>
              <a:rPr kumimoji="1" lang="ja-JP" altLang="en-US" sz="2000" dirty="0" smtClean="0">
                <a:latin typeface="HGS創英角ｺﾞｼｯｸUB" pitchFamily="50" charset="-128"/>
                <a:ea typeface="HGS創英角ｺﾞｼｯｸUB" pitchFamily="50" charset="-128"/>
              </a:rPr>
              <a:t>月</a:t>
            </a:r>
            <a:r>
              <a:rPr kumimoji="1" lang="en-US" altLang="ja-JP" sz="2000" dirty="0" smtClean="0">
                <a:latin typeface="HGS創英角ｺﾞｼｯｸUB" pitchFamily="50" charset="-128"/>
                <a:ea typeface="HGS創英角ｺﾞｼｯｸUB" pitchFamily="50" charset="-128"/>
              </a:rPr>
              <a:t>27</a:t>
            </a:r>
            <a:r>
              <a:rPr kumimoji="1" lang="ja-JP" altLang="en-US" sz="2000" dirty="0" smtClean="0">
                <a:latin typeface="HGS創英角ｺﾞｼｯｸUB" pitchFamily="50" charset="-128"/>
                <a:ea typeface="HGS創英角ｺﾞｼｯｸUB" pitchFamily="50" charset="-128"/>
              </a:rPr>
              <a:t>日</a:t>
            </a:r>
            <a:endParaRPr kumimoji="1" lang="en-US" altLang="ja-JP" sz="2000" dirty="0" smtClean="0">
              <a:latin typeface="HGS創英角ｺﾞｼｯｸUB" pitchFamily="50" charset="-128"/>
              <a:ea typeface="HGS創英角ｺﾞｼｯｸUB" pitchFamily="50" charset="-128"/>
            </a:endParaRPr>
          </a:p>
          <a:p>
            <a:pPr algn="r">
              <a:buNone/>
            </a:pPr>
            <a:endParaRPr kumimoji="1" lang="en-US" altLang="ja-JP" sz="2000" dirty="0" smtClean="0">
              <a:latin typeface="HGS創英角ｺﾞｼｯｸUB" pitchFamily="50" charset="-128"/>
              <a:ea typeface="HGS創英角ｺﾞｼｯｸUB" pitchFamily="50" charset="-128"/>
            </a:endParaRPr>
          </a:p>
          <a:p>
            <a:pPr algn="r">
              <a:buNone/>
            </a:pPr>
            <a:r>
              <a:rPr kumimoji="1" lang="ja-JP" altLang="en-US" sz="2000" dirty="0" smtClean="0">
                <a:latin typeface="HGS創英角ｺﾞｼｯｸUB" pitchFamily="50" charset="-128"/>
                <a:ea typeface="HGS創英角ｺﾞｼｯｸUB" pitchFamily="50" charset="-128"/>
              </a:rPr>
              <a:t>福岡県薬剤師会　学校・環境・衛生委員会</a:t>
            </a:r>
            <a:endParaRPr kumimoji="1" lang="en-US" altLang="ja-JP" sz="2000" dirty="0" smtClean="0">
              <a:latin typeface="HGS創英角ｺﾞｼｯｸUB" pitchFamily="50" charset="-128"/>
              <a:ea typeface="HGS創英角ｺﾞｼｯｸUB" pitchFamily="50" charset="-128"/>
            </a:endParaRPr>
          </a:p>
          <a:p>
            <a:pPr algn="r">
              <a:buNone/>
            </a:pPr>
            <a:r>
              <a:rPr kumimoji="1" lang="ja-JP" altLang="en-US" sz="2000" smtClean="0">
                <a:latin typeface="HGS創英角ｺﾞｼｯｸUB" pitchFamily="50" charset="-128"/>
                <a:ea typeface="HGS創英角ｺﾞｼｯｸUB" pitchFamily="50" charset="-128"/>
              </a:rPr>
              <a:t>委員</a:t>
            </a:r>
            <a:r>
              <a:rPr kumimoji="1" lang="ja-JP" altLang="en-US" sz="2000" dirty="0" smtClean="0">
                <a:latin typeface="HGS創英角ｺﾞｼｯｸUB" pitchFamily="50" charset="-128"/>
                <a:ea typeface="HGS創英角ｺﾞｼｯｸUB" pitchFamily="50" charset="-128"/>
              </a:rPr>
              <a:t>　吉村　宏　</a:t>
            </a:r>
            <a:endParaRPr kumimoji="1" lang="ja-JP" altLang="en-US" sz="2000" dirty="0">
              <a:latin typeface="HGS創英角ｺﾞｼｯｸUB" pitchFamily="50" charset="-128"/>
              <a:ea typeface="HGS創英角ｺﾞｼｯｸUB" pitchFamily="50" charset="-128"/>
            </a:endParaRPr>
          </a:p>
        </p:txBody>
      </p:sp>
    </p:spTree>
    <p:extLst>
      <p:ext uri="{BB962C8B-B14F-4D97-AF65-F5344CB8AC3E}">
        <p14:creationId xmlns:p14="http://schemas.microsoft.com/office/powerpoint/2010/main" val="30298232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94722"/>
          </a:xfrm>
        </p:spPr>
        <p:txBody>
          <a:bodyPr>
            <a:normAutofit/>
          </a:bodyPr>
          <a:lstStyle/>
          <a:p>
            <a:r>
              <a:rPr kumimoji="1" lang="ja-JP" altLang="en-US" sz="3200" dirty="0" smtClean="0">
                <a:latin typeface="HGS創英角ｺﾞｼｯｸUB" pitchFamily="50" charset="-128"/>
                <a:ea typeface="HGS創英角ｺﾞｼｯｸUB" pitchFamily="50" charset="-128"/>
              </a:rPr>
              <a:t>大人に対する</a:t>
            </a:r>
            <a:r>
              <a:rPr kumimoji="1" lang="en-US" altLang="ja-JP" sz="3200" dirty="0" smtClean="0">
                <a:latin typeface="HGS創英角ｺﾞｼｯｸUB" pitchFamily="50" charset="-128"/>
                <a:ea typeface="HGS創英角ｺﾞｼｯｸUB" pitchFamily="50" charset="-128"/>
              </a:rPr>
              <a:t/>
            </a:r>
            <a:br>
              <a:rPr kumimoji="1" lang="en-US" altLang="ja-JP" sz="3200" dirty="0" smtClean="0">
                <a:latin typeface="HGS創英角ｺﾞｼｯｸUB" pitchFamily="50" charset="-128"/>
                <a:ea typeface="HGS創英角ｺﾞｼｯｸUB" pitchFamily="50" charset="-128"/>
              </a:rPr>
            </a:br>
            <a:r>
              <a:rPr lang="ja-JP" altLang="en-US" sz="3200" dirty="0" smtClean="0">
                <a:latin typeface="HGS創英角ｺﾞｼｯｸUB" pitchFamily="50" charset="-128"/>
                <a:ea typeface="HGS創英角ｺﾞｼｯｸUB" pitchFamily="50" charset="-128"/>
              </a:rPr>
              <a:t>薬物乱用防止の話は</a:t>
            </a:r>
            <a:r>
              <a:rPr lang="en-US" altLang="ja-JP" sz="3200" dirty="0" smtClean="0">
                <a:latin typeface="HGS創英角ｺﾞｼｯｸUB" pitchFamily="50" charset="-128"/>
                <a:ea typeface="HGS創英角ｺﾞｼｯｸUB" pitchFamily="50" charset="-128"/>
              </a:rPr>
              <a:t/>
            </a:r>
            <a:br>
              <a:rPr lang="en-US" altLang="ja-JP" sz="3200" dirty="0" smtClean="0">
                <a:latin typeface="HGS創英角ｺﾞｼｯｸUB" pitchFamily="50" charset="-128"/>
                <a:ea typeface="HGS創英角ｺﾞｼｯｸUB" pitchFamily="50" charset="-128"/>
              </a:rPr>
            </a:br>
            <a:r>
              <a:rPr kumimoji="1" lang="ja-JP" altLang="en-US" sz="3200" dirty="0" smtClean="0">
                <a:latin typeface="HGS創英角ｺﾞｼｯｸUB" pitchFamily="50" charset="-128"/>
                <a:ea typeface="HGS創英角ｺﾞｼｯｸUB" pitchFamily="50" charset="-128"/>
              </a:rPr>
              <a:t>これまでは、</a:t>
            </a:r>
            <a:r>
              <a:rPr kumimoji="1" lang="en-US" altLang="ja-JP" sz="3200" dirty="0" smtClean="0">
                <a:latin typeface="HGS創英角ｺﾞｼｯｸUB" pitchFamily="50" charset="-128"/>
                <a:ea typeface="HGS創英角ｺﾞｼｯｸUB" pitchFamily="50" charset="-128"/>
              </a:rPr>
              <a:t/>
            </a:r>
            <a:br>
              <a:rPr kumimoji="1" lang="en-US" altLang="ja-JP" sz="3200" dirty="0" smtClean="0">
                <a:latin typeface="HGS創英角ｺﾞｼｯｸUB" pitchFamily="50" charset="-128"/>
                <a:ea typeface="HGS創英角ｺﾞｼｯｸUB" pitchFamily="50" charset="-128"/>
              </a:rPr>
            </a:br>
            <a:r>
              <a:rPr lang="ja-JP" altLang="en-US" sz="3200" dirty="0" smtClean="0">
                <a:latin typeface="HGS創英角ｺﾞｼｯｸUB" pitchFamily="50" charset="-128"/>
                <a:ea typeface="HGS創英角ｺﾞｼｯｸUB" pitchFamily="50" charset="-128"/>
              </a:rPr>
              <a:t>「子どもを守るため」でした。</a:t>
            </a:r>
            <a:r>
              <a:rPr lang="en-US" altLang="ja-JP" sz="3200" dirty="0" smtClean="0">
                <a:latin typeface="HGS創英角ｺﾞｼｯｸUB" pitchFamily="50" charset="-128"/>
                <a:ea typeface="HGS創英角ｺﾞｼｯｸUB" pitchFamily="50" charset="-128"/>
              </a:rPr>
              <a:t/>
            </a:r>
            <a:br>
              <a:rPr lang="en-US" altLang="ja-JP" sz="3200" dirty="0" smtClean="0">
                <a:latin typeface="HGS創英角ｺﾞｼｯｸUB" pitchFamily="50" charset="-128"/>
                <a:ea typeface="HGS創英角ｺﾞｼｯｸUB" pitchFamily="50" charset="-128"/>
              </a:rPr>
            </a:br>
            <a:r>
              <a:rPr lang="en-US" altLang="ja-JP" dirty="0" smtClean="0">
                <a:latin typeface="HGS創英角ｺﾞｼｯｸUB" pitchFamily="50" charset="-128"/>
                <a:ea typeface="HGS創英角ｺﾞｼｯｸUB" pitchFamily="50" charset="-128"/>
              </a:rPr>
              <a:t/>
            </a:r>
            <a:br>
              <a:rPr lang="en-US" altLang="ja-JP" dirty="0" smtClean="0">
                <a:latin typeface="HGS創英角ｺﾞｼｯｸUB" pitchFamily="50" charset="-128"/>
                <a:ea typeface="HGS創英角ｺﾞｼｯｸUB" pitchFamily="50" charset="-128"/>
              </a:rPr>
            </a:br>
            <a:r>
              <a:rPr lang="ja-JP" altLang="en-US" dirty="0" smtClean="0">
                <a:latin typeface="HGS創英角ｺﾞｼｯｸUB" pitchFamily="50" charset="-128"/>
                <a:ea typeface="HGS創英角ｺﾞｼｯｸUB" pitchFamily="50" charset="-128"/>
              </a:rPr>
              <a:t>今は</a:t>
            </a:r>
            <a:r>
              <a:rPr lang="en-US" altLang="ja-JP" dirty="0" smtClean="0">
                <a:latin typeface="HGS創英角ｺﾞｼｯｸUB" pitchFamily="50" charset="-128"/>
                <a:ea typeface="HGS創英角ｺﾞｼｯｸUB" pitchFamily="50" charset="-128"/>
              </a:rPr>
              <a:t/>
            </a:r>
            <a:br>
              <a:rPr lang="en-US" altLang="ja-JP" dirty="0" smtClean="0">
                <a:latin typeface="HGS創英角ｺﾞｼｯｸUB" pitchFamily="50" charset="-128"/>
                <a:ea typeface="HGS創英角ｺﾞｼｯｸUB" pitchFamily="50" charset="-128"/>
              </a:rPr>
            </a:br>
            <a:r>
              <a:rPr lang="ja-JP" altLang="en-US" dirty="0" smtClean="0">
                <a:solidFill>
                  <a:srgbClr val="FFFF00"/>
                </a:solidFill>
                <a:latin typeface="HGS創英角ｺﾞｼｯｸUB" pitchFamily="50" charset="-128"/>
                <a:ea typeface="HGS創英角ｺﾞｼｯｸUB" pitchFamily="50" charset="-128"/>
              </a:rPr>
              <a:t>大人自身を守るための</a:t>
            </a:r>
            <a:r>
              <a:rPr lang="en-US" altLang="ja-JP" dirty="0" smtClean="0">
                <a:solidFill>
                  <a:srgbClr val="FFFF00"/>
                </a:solidFill>
                <a:latin typeface="HGS創英角ｺﾞｼｯｸUB" pitchFamily="50" charset="-128"/>
                <a:ea typeface="HGS創英角ｺﾞｼｯｸUB" pitchFamily="50" charset="-128"/>
              </a:rPr>
              <a:t/>
            </a:r>
            <a:br>
              <a:rPr lang="en-US" altLang="ja-JP" dirty="0" smtClean="0">
                <a:solidFill>
                  <a:srgbClr val="FFFF00"/>
                </a:solidFill>
                <a:latin typeface="HGS創英角ｺﾞｼｯｸUB" pitchFamily="50" charset="-128"/>
                <a:ea typeface="HGS創英角ｺﾞｼｯｸUB" pitchFamily="50" charset="-128"/>
              </a:rPr>
            </a:br>
            <a:r>
              <a:rPr lang="ja-JP" altLang="en-US" dirty="0" smtClean="0">
                <a:solidFill>
                  <a:srgbClr val="FFFF00"/>
                </a:solidFill>
                <a:latin typeface="HGS創英角ｺﾞｼｯｸUB" pitchFamily="50" charset="-128"/>
                <a:ea typeface="HGS創英角ｺﾞｼｯｸUB" pitchFamily="50" charset="-128"/>
              </a:rPr>
              <a:t>薬物乱用防止</a:t>
            </a:r>
            <a:r>
              <a:rPr lang="en-US" altLang="ja-JP" dirty="0" smtClean="0">
                <a:solidFill>
                  <a:srgbClr val="FFFF00"/>
                </a:solidFill>
                <a:latin typeface="HGS創英角ｺﾞｼｯｸUB" pitchFamily="50" charset="-128"/>
                <a:ea typeface="HGS創英角ｺﾞｼｯｸUB" pitchFamily="50" charset="-128"/>
              </a:rPr>
              <a:t/>
            </a:r>
            <a:br>
              <a:rPr lang="en-US" altLang="ja-JP" dirty="0" smtClean="0">
                <a:solidFill>
                  <a:srgbClr val="FFFF00"/>
                </a:solidFill>
                <a:latin typeface="HGS創英角ｺﾞｼｯｸUB" pitchFamily="50" charset="-128"/>
                <a:ea typeface="HGS創英角ｺﾞｼｯｸUB" pitchFamily="50" charset="-128"/>
              </a:rPr>
            </a:br>
            <a:r>
              <a:rPr lang="ja-JP" altLang="en-US" dirty="0" smtClean="0">
                <a:latin typeface="HGS創英角ｺﾞｼｯｸUB" pitchFamily="50" charset="-128"/>
                <a:ea typeface="HGS創英角ｺﾞｼｯｸUB" pitchFamily="50" charset="-128"/>
              </a:rPr>
              <a:t>の</a:t>
            </a:r>
            <a:r>
              <a:rPr lang="en-US" altLang="ja-JP" dirty="0" smtClean="0">
                <a:latin typeface="HGS創英角ｺﾞｼｯｸUB" pitchFamily="50" charset="-128"/>
                <a:ea typeface="HGS創英角ｺﾞｼｯｸUB" pitchFamily="50" charset="-128"/>
              </a:rPr>
              <a:t/>
            </a:r>
            <a:br>
              <a:rPr lang="en-US" altLang="ja-JP" dirty="0" smtClean="0">
                <a:latin typeface="HGS創英角ｺﾞｼｯｸUB" pitchFamily="50" charset="-128"/>
                <a:ea typeface="HGS創英角ｺﾞｼｯｸUB" pitchFamily="50" charset="-128"/>
              </a:rPr>
            </a:br>
            <a:r>
              <a:rPr lang="ja-JP" altLang="en-US" dirty="0" smtClean="0">
                <a:latin typeface="HGS創英角ｺﾞｼｯｸUB" pitchFamily="50" charset="-128"/>
                <a:ea typeface="HGS創英角ｺﾞｼｯｸUB" pitchFamily="50" charset="-128"/>
              </a:rPr>
              <a:t>話が必要になっています。</a:t>
            </a:r>
            <a:endParaRPr kumimoji="1" lang="ja-JP" altLang="en-US" dirty="0">
              <a:latin typeface="HGS創英角ｺﾞｼｯｸUB" pitchFamily="50" charset="-128"/>
              <a:ea typeface="HGS創英角ｺﾞｼｯｸUB" pitchFamily="50" charset="-128"/>
            </a:endParaRPr>
          </a:p>
        </p:txBody>
      </p:sp>
    </p:spTree>
    <p:extLst>
      <p:ext uri="{BB962C8B-B14F-4D97-AF65-F5344CB8AC3E}">
        <p14:creationId xmlns:p14="http://schemas.microsoft.com/office/powerpoint/2010/main" val="1089763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noFill/>
          <a:ln cap="rnd">
            <a:noFill/>
          </a:ln>
        </p:spPr>
        <p:txBody>
          <a:bodyPr>
            <a:normAutofit/>
          </a:bodyPr>
          <a:lstStyle/>
          <a:p>
            <a:r>
              <a:rPr lang="ja-JP" altLang="en-US" sz="5400" u="sng" dirty="0" smtClean="0">
                <a:solidFill>
                  <a:srgbClr val="C00000"/>
                </a:solidFill>
                <a:effectLst>
                  <a:outerShdw sx="1000" sy="1000" algn="ctr" rotWithShape="0">
                    <a:srgbClr val="000000"/>
                  </a:outerShdw>
                </a:effectLst>
                <a:latin typeface="HGP創英角ｺﾞｼｯｸUB" pitchFamily="50" charset="-128"/>
                <a:ea typeface="HGP創英角ｺﾞｼｯｸUB" pitchFamily="50" charset="-128"/>
              </a:rPr>
              <a:t>本日の話の構成</a:t>
            </a:r>
            <a:endParaRPr kumimoji="1" lang="ja-JP" altLang="en-US" sz="5400" dirty="0">
              <a:solidFill>
                <a:srgbClr val="C00000"/>
              </a:solidFill>
              <a:effectLst>
                <a:outerShdw sx="1000" sy="1000" algn="ctr" rotWithShape="0">
                  <a:srgbClr val="000000"/>
                </a:outerShdw>
              </a:effectLst>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a:xfrm>
            <a:off x="1331640" y="1628800"/>
            <a:ext cx="7166896" cy="5040560"/>
          </a:xfrm>
          <a:solidFill>
            <a:schemeClr val="accent2">
              <a:lumMod val="60000"/>
              <a:lumOff val="40000"/>
            </a:schemeClr>
          </a:solidFill>
        </p:spPr>
        <p:txBody>
          <a:bodyPr>
            <a:normAutofit/>
          </a:bodyPr>
          <a:lstStyle/>
          <a:p>
            <a:pPr>
              <a:buNone/>
            </a:pPr>
            <a:r>
              <a:rPr lang="ja-JP" altLang="en-US" sz="31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Ⅰ</a:t>
            </a:r>
            <a:r>
              <a:rPr lang="ja-JP" altLang="en-US" sz="3000" dirty="0" smtClean="0">
                <a:solidFill>
                  <a:srgbClr val="002060"/>
                </a:solidFill>
                <a:latin typeface="HGP創英角ｺﾞｼｯｸUB" pitchFamily="50" charset="-128"/>
                <a:ea typeface="HGP創英角ｺﾞｼｯｸUB" pitchFamily="50" charset="-128"/>
              </a:rPr>
              <a:t>　大人の薬物乱用の状況</a:t>
            </a:r>
            <a:endParaRPr lang="en-US" altLang="ja-JP" sz="3000" dirty="0" smtClean="0">
              <a:solidFill>
                <a:srgbClr val="002060"/>
              </a:solidFill>
              <a:latin typeface="HGP創英角ｺﾞｼｯｸUB" pitchFamily="50" charset="-128"/>
              <a:ea typeface="HGP創英角ｺﾞｼｯｸUB" pitchFamily="50" charset="-128"/>
            </a:endParaRPr>
          </a:p>
          <a:p>
            <a:pPr>
              <a:buNone/>
            </a:pPr>
            <a:endParaRPr lang="en-US" altLang="ja-JP" sz="3000" dirty="0">
              <a:solidFill>
                <a:srgbClr val="002060"/>
              </a:solidFill>
              <a:latin typeface="HGP創英角ｺﾞｼｯｸUB" pitchFamily="50" charset="-128"/>
              <a:ea typeface="HGP創英角ｺﾞｼｯｸUB" pitchFamily="50" charset="-128"/>
            </a:endParaRPr>
          </a:p>
          <a:p>
            <a:pPr>
              <a:buNone/>
            </a:pP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Ⅱ</a:t>
            </a:r>
            <a:r>
              <a:rPr lang="ja-JP" altLang="en-US" sz="3000" dirty="0">
                <a:solidFill>
                  <a:srgbClr val="002060"/>
                </a:solidFill>
                <a:latin typeface="HGP創英角ｺﾞｼｯｸUB" pitchFamily="50" charset="-128"/>
                <a:ea typeface="HGP創英角ｺﾞｼｯｸUB" pitchFamily="50" charset="-128"/>
              </a:rPr>
              <a:t>　薬物を使用する動機</a:t>
            </a:r>
            <a:r>
              <a:rPr lang="en-US" altLang="ja-JP" sz="3000" dirty="0">
                <a:solidFill>
                  <a:srgbClr val="002060"/>
                </a:solidFill>
                <a:latin typeface="HGP創英角ｺﾞｼｯｸUB" pitchFamily="50" charset="-128"/>
                <a:ea typeface="HGP創英角ｺﾞｼｯｸUB" pitchFamily="50" charset="-128"/>
              </a:rPr>
              <a:t/>
            </a:r>
            <a:br>
              <a:rPr lang="en-US" altLang="ja-JP" sz="3000" dirty="0">
                <a:solidFill>
                  <a:srgbClr val="002060"/>
                </a:solidFill>
                <a:latin typeface="HGP創英角ｺﾞｼｯｸUB" pitchFamily="50" charset="-128"/>
                <a:ea typeface="HGP創英角ｺﾞｼｯｸUB" pitchFamily="50" charset="-128"/>
              </a:rPr>
            </a:br>
            <a:endParaRPr lang="en-US" altLang="ja-JP" sz="3000" dirty="0" smtClean="0">
              <a:solidFill>
                <a:srgbClr val="002060"/>
              </a:solidFill>
              <a:latin typeface="HGP創英角ｺﾞｼｯｸUB" pitchFamily="50" charset="-128"/>
              <a:ea typeface="HGP創英角ｺﾞｼｯｸUB" pitchFamily="50" charset="-128"/>
            </a:endParaRPr>
          </a:p>
          <a:p>
            <a:pPr>
              <a:buNone/>
            </a:pP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Ⅲ</a:t>
            </a:r>
            <a:r>
              <a:rPr lang="ja-JP" altLang="en-US" sz="3000" dirty="0" smtClean="0">
                <a:solidFill>
                  <a:srgbClr val="002060"/>
                </a:solidFill>
                <a:latin typeface="HGP創英角ｺﾞｼｯｸUB" pitchFamily="50" charset="-128"/>
                <a:ea typeface="HGP創英角ｺﾞｼｯｸUB" pitchFamily="50" charset="-128"/>
              </a:rPr>
              <a:t>　なぜ今中高年の薬物乱用なのか</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en-US" altLang="ja-JP" sz="3000" dirty="0" smtClean="0">
                <a:solidFill>
                  <a:srgbClr val="002060"/>
                </a:solidFill>
                <a:latin typeface="HGP創英角ｺﾞｼｯｸUB" pitchFamily="50" charset="-128"/>
                <a:ea typeface="HGP創英角ｺﾞｼｯｸUB" pitchFamily="50" charset="-128"/>
              </a:rPr>
              <a:t>Ⅳ</a:t>
            </a:r>
            <a:r>
              <a:rPr lang="ja-JP" altLang="en-US" sz="3000" dirty="0" smtClean="0">
                <a:solidFill>
                  <a:srgbClr val="002060"/>
                </a:solidFill>
                <a:latin typeface="HGP創英角ｺﾞｼｯｸUB" pitchFamily="50" charset="-128"/>
                <a:ea typeface="HGP創英角ｺﾞｼｯｸUB" pitchFamily="50" charset="-128"/>
              </a:rPr>
              <a:t>　乱用薬物がナゼ無くならないのか　</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en-US" altLang="ja-JP" sz="3000" dirty="0" smtClean="0">
                <a:solidFill>
                  <a:srgbClr val="002060"/>
                </a:solidFill>
                <a:latin typeface="HGP創英角ｺﾞｼｯｸUB" pitchFamily="50" charset="-128"/>
                <a:ea typeface="HGP創英角ｺﾞｼｯｸUB" pitchFamily="50" charset="-128"/>
              </a:rPr>
              <a:t>Ⅴ</a:t>
            </a:r>
            <a:r>
              <a:rPr lang="ja-JP" altLang="en-US" sz="3000" dirty="0">
                <a:solidFill>
                  <a:srgbClr val="002060"/>
                </a:solidFill>
                <a:latin typeface="HGP創英角ｺﾞｼｯｸUB" pitchFamily="50" charset="-128"/>
                <a:ea typeface="HGP創英角ｺﾞｼｯｸUB" pitchFamily="50" charset="-128"/>
              </a:rPr>
              <a:t>　</a:t>
            </a:r>
            <a:r>
              <a:rPr lang="ja-JP" altLang="en-US" sz="3000" dirty="0" smtClean="0">
                <a:solidFill>
                  <a:srgbClr val="002060"/>
                </a:solidFill>
                <a:latin typeface="HGP創英角ｺﾞｼｯｸUB" pitchFamily="50" charset="-128"/>
                <a:ea typeface="HGP創英角ｺﾞｼｯｸUB" pitchFamily="50" charset="-128"/>
              </a:rPr>
              <a:t>薬物の基本的な話</a:t>
            </a:r>
            <a:endParaRPr kumimoji="1" lang="ja-JP" altLang="en-US" sz="3000" dirty="0"/>
          </a:p>
        </p:txBody>
      </p:sp>
    </p:spTree>
    <p:extLst>
      <p:ext uri="{BB962C8B-B14F-4D97-AF65-F5344CB8AC3E}">
        <p14:creationId xmlns:p14="http://schemas.microsoft.com/office/powerpoint/2010/main" val="11064037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noFill/>
        </p:spPr>
        <p:txBody>
          <a:bodyPr>
            <a:normAutofit/>
          </a:bodyPr>
          <a:lstStyle/>
          <a:p>
            <a:r>
              <a:rPr lang="ja-JP" altLang="en-US" sz="5400" u="sng" dirty="0" smtClean="0">
                <a:solidFill>
                  <a:srgbClr val="C00000"/>
                </a:solidFill>
                <a:latin typeface="HGP創英角ｺﾞｼｯｸUB" pitchFamily="50" charset="-128"/>
                <a:ea typeface="HGP創英角ｺﾞｼｯｸUB" pitchFamily="50" charset="-128"/>
              </a:rPr>
              <a:t>本日</a:t>
            </a:r>
            <a:r>
              <a:rPr lang="ja-JP" altLang="en-US" sz="5400" u="sng" dirty="0">
                <a:solidFill>
                  <a:srgbClr val="C00000"/>
                </a:solidFill>
                <a:latin typeface="HGP創英角ｺﾞｼｯｸUB" pitchFamily="50" charset="-128"/>
                <a:ea typeface="HGP創英角ｺﾞｼｯｸUB" pitchFamily="50" charset="-128"/>
              </a:rPr>
              <a:t>の話の</a:t>
            </a:r>
            <a:r>
              <a:rPr lang="ja-JP" altLang="en-US" sz="5400" u="sng" dirty="0" smtClean="0">
                <a:solidFill>
                  <a:srgbClr val="C00000"/>
                </a:solidFill>
                <a:latin typeface="HGP創英角ｺﾞｼｯｸUB" pitchFamily="50" charset="-128"/>
                <a:ea typeface="HGP創英角ｺﾞｼｯｸUB" pitchFamily="50" charset="-128"/>
              </a:rPr>
              <a:t>構成</a:t>
            </a:r>
            <a:endParaRPr lang="en-US" altLang="ja-JP" sz="5400" u="sng" dirty="0" smtClean="0">
              <a:solidFill>
                <a:srgbClr val="C00000"/>
              </a:solidFill>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a:xfrm>
            <a:off x="1331640" y="1628800"/>
            <a:ext cx="7166896" cy="5040560"/>
          </a:xfrm>
          <a:solidFill>
            <a:schemeClr val="accent2">
              <a:lumMod val="60000"/>
              <a:lumOff val="40000"/>
            </a:schemeClr>
          </a:solidFill>
        </p:spPr>
        <p:txBody>
          <a:bodyPr>
            <a:normAutofit/>
          </a:bodyPr>
          <a:lstStyle/>
          <a:p>
            <a:pPr>
              <a:buNone/>
            </a:pPr>
            <a:r>
              <a:rPr lang="ja-JP" altLang="en-US" sz="3100" dirty="0" smtClean="0">
                <a:solidFill>
                  <a:srgbClr val="002060"/>
                </a:solidFill>
                <a:latin typeface="HGP創英角ｺﾞｼｯｸUB" pitchFamily="50" charset="-128"/>
                <a:ea typeface="HGP創英角ｺﾞｼｯｸUB" pitchFamily="50" charset="-128"/>
              </a:rPr>
              <a:t>　</a:t>
            </a:r>
            <a:endParaRPr lang="en-US" altLang="ja-JP" sz="3000" dirty="0" smtClean="0">
              <a:solidFill>
                <a:srgbClr val="002060"/>
              </a:solidFill>
              <a:latin typeface="HGP創英角ｺﾞｼｯｸUB" pitchFamily="50" charset="-128"/>
              <a:ea typeface="HGP創英角ｺﾞｼｯｸUB" pitchFamily="50" charset="-128"/>
            </a:endParaRPr>
          </a:p>
          <a:p>
            <a:pPr>
              <a:buNone/>
            </a:pPr>
            <a:endParaRPr lang="en-US" altLang="ja-JP" sz="3000" dirty="0" smtClean="0">
              <a:solidFill>
                <a:srgbClr val="002060"/>
              </a:solidFill>
              <a:latin typeface="HGP創英角ｺﾞｼｯｸUB" pitchFamily="50" charset="-128"/>
              <a:ea typeface="HGP創英角ｺﾞｼｯｸUB" pitchFamily="50" charset="-128"/>
            </a:endParaRPr>
          </a:p>
          <a:p>
            <a:pPr>
              <a:buNone/>
            </a:pP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Ⅱ</a:t>
            </a:r>
            <a:r>
              <a:rPr lang="ja-JP" altLang="en-US" sz="3000" dirty="0">
                <a:solidFill>
                  <a:srgbClr val="002060"/>
                </a:solidFill>
                <a:latin typeface="HGP創英角ｺﾞｼｯｸUB" pitchFamily="50" charset="-128"/>
                <a:ea typeface="HGP創英角ｺﾞｼｯｸUB" pitchFamily="50" charset="-128"/>
              </a:rPr>
              <a:t>　薬物を使用する動機</a:t>
            </a:r>
            <a:r>
              <a:rPr lang="en-US" altLang="ja-JP" sz="3000" dirty="0">
                <a:solidFill>
                  <a:srgbClr val="002060"/>
                </a:solidFill>
                <a:latin typeface="HGP創英角ｺﾞｼｯｸUB" pitchFamily="50" charset="-128"/>
                <a:ea typeface="HGP創英角ｺﾞｼｯｸUB" pitchFamily="50" charset="-128"/>
              </a:rPr>
              <a:t/>
            </a:r>
            <a:br>
              <a:rPr lang="en-US" altLang="ja-JP" sz="3000" dirty="0">
                <a:solidFill>
                  <a:srgbClr val="002060"/>
                </a:solidFill>
                <a:latin typeface="HGP創英角ｺﾞｼｯｸUB" pitchFamily="50" charset="-128"/>
                <a:ea typeface="HGP創英角ｺﾞｼｯｸUB" pitchFamily="50" charset="-128"/>
              </a:rPr>
            </a:br>
            <a:endParaRPr lang="en-US" altLang="ja-JP" sz="3000" dirty="0" smtClean="0">
              <a:solidFill>
                <a:srgbClr val="002060"/>
              </a:solidFill>
              <a:latin typeface="HGP創英角ｺﾞｼｯｸUB" pitchFamily="50" charset="-128"/>
              <a:ea typeface="HGP創英角ｺﾞｼｯｸUB" pitchFamily="50" charset="-128"/>
            </a:endParaRPr>
          </a:p>
          <a:p>
            <a:pPr>
              <a:buNone/>
            </a:pP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Ⅲ</a:t>
            </a:r>
            <a:r>
              <a:rPr lang="ja-JP" altLang="en-US" sz="3000" dirty="0" smtClean="0">
                <a:solidFill>
                  <a:srgbClr val="002060"/>
                </a:solidFill>
                <a:latin typeface="HGP創英角ｺﾞｼｯｸUB" pitchFamily="50" charset="-128"/>
                <a:ea typeface="HGP創英角ｺﾞｼｯｸUB" pitchFamily="50" charset="-128"/>
              </a:rPr>
              <a:t>　なぜ今中高年の薬物乱用なのか</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en-US" altLang="ja-JP" sz="3000" dirty="0" smtClean="0">
                <a:solidFill>
                  <a:srgbClr val="002060"/>
                </a:solidFill>
                <a:latin typeface="HGP創英角ｺﾞｼｯｸUB" pitchFamily="50" charset="-128"/>
                <a:ea typeface="HGP創英角ｺﾞｼｯｸUB" pitchFamily="50" charset="-128"/>
              </a:rPr>
              <a:t>Ⅳ</a:t>
            </a:r>
            <a:r>
              <a:rPr lang="ja-JP" altLang="en-US" sz="3000" dirty="0" smtClean="0">
                <a:solidFill>
                  <a:srgbClr val="002060"/>
                </a:solidFill>
                <a:latin typeface="HGP創英角ｺﾞｼｯｸUB" pitchFamily="50" charset="-128"/>
                <a:ea typeface="HGP創英角ｺﾞｼｯｸUB" pitchFamily="50" charset="-128"/>
              </a:rPr>
              <a:t>　乱用薬物がナゼ無くならないのか　</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en-US" altLang="ja-JP" sz="3000" dirty="0" smtClean="0">
                <a:solidFill>
                  <a:srgbClr val="002060"/>
                </a:solidFill>
                <a:latin typeface="HGP創英角ｺﾞｼｯｸUB" pitchFamily="50" charset="-128"/>
                <a:ea typeface="HGP創英角ｺﾞｼｯｸUB" pitchFamily="50" charset="-128"/>
              </a:rPr>
              <a:t>Ⅴ</a:t>
            </a:r>
            <a:r>
              <a:rPr lang="ja-JP" altLang="en-US" sz="3000" dirty="0">
                <a:solidFill>
                  <a:srgbClr val="002060"/>
                </a:solidFill>
                <a:latin typeface="HGP創英角ｺﾞｼｯｸUB" pitchFamily="50" charset="-128"/>
                <a:ea typeface="HGP創英角ｺﾞｼｯｸUB" pitchFamily="50" charset="-128"/>
              </a:rPr>
              <a:t>　</a:t>
            </a:r>
            <a:r>
              <a:rPr lang="ja-JP" altLang="en-US" sz="3000" dirty="0" smtClean="0">
                <a:solidFill>
                  <a:srgbClr val="002060"/>
                </a:solidFill>
                <a:latin typeface="HGP創英角ｺﾞｼｯｸUB" pitchFamily="50" charset="-128"/>
                <a:ea typeface="HGP創英角ｺﾞｼｯｸUB" pitchFamily="50" charset="-128"/>
              </a:rPr>
              <a:t>薬物の基本的な話</a:t>
            </a:r>
            <a:endParaRPr kumimoji="1" lang="ja-JP" altLang="en-US" sz="3000" dirty="0"/>
          </a:p>
        </p:txBody>
      </p:sp>
      <p:pic>
        <p:nvPicPr>
          <p:cNvPr id="4" name="図 3"/>
          <p:cNvPicPr>
            <a:picLocks noChangeAspect="1"/>
          </p:cNvPicPr>
          <p:nvPr/>
        </p:nvPicPr>
        <p:blipFill>
          <a:blip r:embed="rId3" cstate="print"/>
          <a:stretch>
            <a:fillRect/>
          </a:stretch>
        </p:blipFill>
        <p:spPr>
          <a:xfrm>
            <a:off x="194692" y="1268760"/>
            <a:ext cx="8754615" cy="1450974"/>
          </a:xfrm>
          <a:prstGeom prst="rect">
            <a:avLst/>
          </a:prstGeom>
        </p:spPr>
      </p:pic>
    </p:spTree>
    <p:extLst>
      <p:ext uri="{BB962C8B-B14F-4D97-AF65-F5344CB8AC3E}">
        <p14:creationId xmlns:p14="http://schemas.microsoft.com/office/powerpoint/2010/main" val="9905963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noAutofit/>
          </a:bodyPr>
          <a:lstStyle/>
          <a:p>
            <a:r>
              <a:rPr kumimoji="1" lang="ja-JP" altLang="en-US" sz="3600" dirty="0" smtClean="0">
                <a:solidFill>
                  <a:srgbClr val="FFFF00"/>
                </a:solidFill>
                <a:latin typeface="HGS創英角ｺﾞｼｯｸUB" pitchFamily="50" charset="-128"/>
                <a:ea typeface="HGS創英角ｺﾞｼｯｸUB" pitchFamily="50" charset="-128"/>
              </a:rPr>
              <a:t>中高年の覚せい剤事犯</a:t>
            </a:r>
            <a:endParaRPr kumimoji="1" lang="ja-JP" altLang="en-US" sz="3600" dirty="0">
              <a:solidFill>
                <a:srgbClr val="FFFF00"/>
              </a:solidFill>
              <a:latin typeface="HGS創英角ｺﾞｼｯｸUB" pitchFamily="50" charset="-128"/>
              <a:ea typeface="HGS創英角ｺﾞｼｯｸUB" pitchFamily="50" charset="-128"/>
            </a:endParaRPr>
          </a:p>
        </p:txBody>
      </p:sp>
      <p:pic>
        <p:nvPicPr>
          <p:cNvPr id="2050" name="Picture 2"/>
          <p:cNvPicPr>
            <a:picLocks noChangeAspect="1" noChangeArrowheads="1"/>
          </p:cNvPicPr>
          <p:nvPr/>
        </p:nvPicPr>
        <p:blipFill>
          <a:blip r:embed="rId3" cstate="print"/>
          <a:srcRect/>
          <a:stretch>
            <a:fillRect/>
          </a:stretch>
        </p:blipFill>
        <p:spPr bwMode="auto">
          <a:xfrm>
            <a:off x="323528" y="1916832"/>
            <a:ext cx="8374348" cy="3528392"/>
          </a:xfrm>
          <a:prstGeom prst="rect">
            <a:avLst/>
          </a:prstGeom>
          <a:noFill/>
          <a:ln w="9525">
            <a:noFill/>
            <a:miter lim="800000"/>
            <a:headEnd/>
            <a:tailEnd/>
          </a:ln>
          <a:effectLst/>
        </p:spPr>
      </p:pic>
      <p:sp>
        <p:nvSpPr>
          <p:cNvPr id="4" name="正方形/長方形 3"/>
          <p:cNvSpPr/>
          <p:nvPr/>
        </p:nvSpPr>
        <p:spPr>
          <a:xfrm>
            <a:off x="611560" y="1268760"/>
            <a:ext cx="309634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F79646">
                    <a:lumMod val="40000"/>
                    <a:lumOff val="60000"/>
                  </a:srgbClr>
                </a:solidFill>
                <a:latin typeface="HGS創英角ｺﾞｼｯｸUB" pitchFamily="50" charset="-128"/>
                <a:ea typeface="HGS創英角ｺﾞｼｯｸUB" pitchFamily="50" charset="-128"/>
              </a:rPr>
              <a:t>覚せい剤事犯数：</a:t>
            </a:r>
            <a:r>
              <a:rPr lang="en-US" altLang="ja-JP" dirty="0" smtClean="0">
                <a:solidFill>
                  <a:srgbClr val="F79646">
                    <a:lumMod val="40000"/>
                    <a:lumOff val="60000"/>
                  </a:srgbClr>
                </a:solidFill>
                <a:latin typeface="HGS創英角ｺﾞｼｯｸUB" pitchFamily="50" charset="-128"/>
                <a:ea typeface="HGS創英角ｺﾞｼｯｸUB" pitchFamily="50" charset="-128"/>
              </a:rPr>
              <a:t>19,937</a:t>
            </a:r>
            <a:endParaRPr lang="ja-JP" altLang="en-US" dirty="0">
              <a:solidFill>
                <a:srgbClr val="F79646">
                  <a:lumMod val="40000"/>
                  <a:lumOff val="60000"/>
                </a:srgbClr>
              </a:solidFill>
              <a:latin typeface="HGS創英角ｺﾞｼｯｸUB" pitchFamily="50" charset="-128"/>
              <a:ea typeface="HGS創英角ｺﾞｼｯｸUB" pitchFamily="50" charset="-128"/>
            </a:endParaRPr>
          </a:p>
        </p:txBody>
      </p:sp>
      <p:sp>
        <p:nvSpPr>
          <p:cNvPr id="6" name="正方形/長方形 5"/>
          <p:cNvSpPr/>
          <p:nvPr/>
        </p:nvSpPr>
        <p:spPr>
          <a:xfrm>
            <a:off x="5148064" y="1268760"/>
            <a:ext cx="309634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F79646">
                    <a:lumMod val="40000"/>
                    <a:lumOff val="60000"/>
                  </a:srgbClr>
                </a:solidFill>
                <a:latin typeface="HGS創英角ｺﾞｼｯｸUB" pitchFamily="50" charset="-128"/>
                <a:ea typeface="HGS創英角ｺﾞｼｯｸUB" pitchFamily="50" charset="-128"/>
              </a:rPr>
              <a:t>覚せい剤事犯数：</a:t>
            </a:r>
            <a:r>
              <a:rPr lang="en-US" altLang="ja-JP" dirty="0" smtClean="0">
                <a:solidFill>
                  <a:srgbClr val="F79646">
                    <a:lumMod val="40000"/>
                    <a:lumOff val="60000"/>
                  </a:srgbClr>
                </a:solidFill>
                <a:latin typeface="HGS創英角ｺﾞｼｯｸUB" pitchFamily="50" charset="-128"/>
                <a:ea typeface="HGS創英角ｺﾞｼｯｸUB" pitchFamily="50" charset="-128"/>
              </a:rPr>
              <a:t>10,909</a:t>
            </a:r>
            <a:endParaRPr lang="ja-JP" altLang="en-US" dirty="0">
              <a:solidFill>
                <a:srgbClr val="F79646">
                  <a:lumMod val="40000"/>
                  <a:lumOff val="60000"/>
                </a:srgbClr>
              </a:solidFill>
              <a:latin typeface="HGS創英角ｺﾞｼｯｸUB" pitchFamily="50" charset="-128"/>
              <a:ea typeface="HGS創英角ｺﾞｼｯｸUB" pitchFamily="50" charset="-128"/>
            </a:endParaRPr>
          </a:p>
        </p:txBody>
      </p:sp>
      <p:sp>
        <p:nvSpPr>
          <p:cNvPr id="7" name="正方形/長方形 6"/>
          <p:cNvSpPr/>
          <p:nvPr/>
        </p:nvSpPr>
        <p:spPr>
          <a:xfrm>
            <a:off x="683568" y="5661248"/>
            <a:ext cx="331236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rgbClr val="F79646">
                    <a:lumMod val="40000"/>
                    <a:lumOff val="60000"/>
                  </a:srgbClr>
                </a:solidFill>
                <a:latin typeface="HGS創英角ｺﾞｼｯｸUB" pitchFamily="50" charset="-128"/>
                <a:ea typeface="HGS創英角ｺﾞｼｯｸUB" pitchFamily="50" charset="-128"/>
              </a:rPr>
              <a:t>10</a:t>
            </a:r>
            <a:r>
              <a:rPr lang="ja-JP" altLang="en-US" dirty="0" smtClean="0">
                <a:solidFill>
                  <a:srgbClr val="F79646">
                    <a:lumMod val="40000"/>
                    <a:lumOff val="60000"/>
                  </a:srgbClr>
                </a:solidFill>
                <a:latin typeface="HGS創英角ｺﾞｼｯｸUB" pitchFamily="50" charset="-128"/>
                <a:ea typeface="HGS創英角ｺﾞｼｯｸUB" pitchFamily="50" charset="-128"/>
              </a:rPr>
              <a:t>代</a:t>
            </a:r>
            <a:r>
              <a:rPr lang="en-US" altLang="ja-JP" dirty="0" smtClean="0">
                <a:solidFill>
                  <a:srgbClr val="F79646">
                    <a:lumMod val="40000"/>
                    <a:lumOff val="60000"/>
                  </a:srgbClr>
                </a:solidFill>
                <a:latin typeface="HGS創英角ｺﾞｼｯｸUB" pitchFamily="50" charset="-128"/>
                <a:ea typeface="HGS創英角ｺﾞｼｯｸUB" pitchFamily="50" charset="-128"/>
              </a:rPr>
              <a:t>20</a:t>
            </a:r>
            <a:r>
              <a:rPr lang="ja-JP" altLang="en-US" dirty="0" smtClean="0">
                <a:solidFill>
                  <a:srgbClr val="F79646">
                    <a:lumMod val="40000"/>
                    <a:lumOff val="60000"/>
                  </a:srgbClr>
                </a:solidFill>
                <a:latin typeface="HGS創英角ｺﾞｼｯｸUB" pitchFamily="50" charset="-128"/>
                <a:ea typeface="HGS創英角ｺﾞｼｯｸUB" pitchFamily="50" charset="-128"/>
              </a:rPr>
              <a:t>代事犯数：約</a:t>
            </a:r>
            <a:r>
              <a:rPr lang="en-US" altLang="ja-JP" dirty="0" smtClean="0">
                <a:solidFill>
                  <a:srgbClr val="F79646">
                    <a:lumMod val="40000"/>
                    <a:lumOff val="60000"/>
                  </a:srgbClr>
                </a:solidFill>
                <a:latin typeface="HGS創英角ｺﾞｼｯｸUB" pitchFamily="50" charset="-128"/>
                <a:ea typeface="HGS創英角ｺﾞｼｯｸUB" pitchFamily="50" charset="-128"/>
              </a:rPr>
              <a:t>9,970</a:t>
            </a:r>
            <a:endParaRPr lang="ja-JP" altLang="en-US" dirty="0">
              <a:solidFill>
                <a:srgbClr val="F79646">
                  <a:lumMod val="40000"/>
                  <a:lumOff val="60000"/>
                </a:srgbClr>
              </a:solidFill>
              <a:latin typeface="HGS創英角ｺﾞｼｯｸUB" pitchFamily="50" charset="-128"/>
              <a:ea typeface="HGS創英角ｺﾞｼｯｸUB" pitchFamily="50" charset="-128"/>
            </a:endParaRPr>
          </a:p>
        </p:txBody>
      </p:sp>
      <p:sp>
        <p:nvSpPr>
          <p:cNvPr id="8" name="正方形/長方形 7"/>
          <p:cNvSpPr/>
          <p:nvPr/>
        </p:nvSpPr>
        <p:spPr>
          <a:xfrm>
            <a:off x="683568" y="6165304"/>
            <a:ext cx="331236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rgbClr val="F79646">
                    <a:lumMod val="40000"/>
                    <a:lumOff val="60000"/>
                  </a:srgbClr>
                </a:solidFill>
                <a:latin typeface="HGS創英角ｺﾞｼｯｸUB" pitchFamily="50" charset="-128"/>
                <a:ea typeface="HGS創英角ｺﾞｼｯｸUB" pitchFamily="50" charset="-128"/>
              </a:rPr>
              <a:t>40</a:t>
            </a:r>
            <a:r>
              <a:rPr lang="ja-JP" altLang="en-US" dirty="0" smtClean="0">
                <a:solidFill>
                  <a:srgbClr val="F79646">
                    <a:lumMod val="40000"/>
                    <a:lumOff val="60000"/>
                  </a:srgbClr>
                </a:solidFill>
                <a:latin typeface="HGS創英角ｺﾞｼｯｸUB" pitchFamily="50" charset="-128"/>
                <a:ea typeface="HGS創英角ｺﾞｼｯｸUB" pitchFamily="50" charset="-128"/>
              </a:rPr>
              <a:t>歳以上事犯数：約</a:t>
            </a:r>
            <a:r>
              <a:rPr lang="en-US" altLang="ja-JP" dirty="0" smtClean="0">
                <a:solidFill>
                  <a:srgbClr val="F79646">
                    <a:lumMod val="40000"/>
                    <a:lumOff val="60000"/>
                  </a:srgbClr>
                </a:solidFill>
                <a:latin typeface="HGS創英角ｺﾞｼｯｸUB" pitchFamily="50" charset="-128"/>
                <a:ea typeface="HGS創英角ｺﾞｼｯｸUB" pitchFamily="50" charset="-128"/>
              </a:rPr>
              <a:t>6,880</a:t>
            </a:r>
            <a:endParaRPr lang="ja-JP" altLang="en-US" dirty="0">
              <a:solidFill>
                <a:srgbClr val="F79646">
                  <a:lumMod val="40000"/>
                  <a:lumOff val="60000"/>
                </a:srgbClr>
              </a:solidFill>
              <a:latin typeface="HGS創英角ｺﾞｼｯｸUB" pitchFamily="50" charset="-128"/>
              <a:ea typeface="HGS創英角ｺﾞｼｯｸUB" pitchFamily="50" charset="-128"/>
            </a:endParaRPr>
          </a:p>
        </p:txBody>
      </p:sp>
      <p:sp>
        <p:nvSpPr>
          <p:cNvPr id="9" name="正方形/長方形 8"/>
          <p:cNvSpPr/>
          <p:nvPr/>
        </p:nvSpPr>
        <p:spPr>
          <a:xfrm>
            <a:off x="5220072" y="6165304"/>
            <a:ext cx="331236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rgbClr val="F79646">
                    <a:lumMod val="40000"/>
                    <a:lumOff val="60000"/>
                  </a:srgbClr>
                </a:solidFill>
                <a:latin typeface="HGS創英角ｺﾞｼｯｸUB" pitchFamily="50" charset="-128"/>
                <a:ea typeface="HGS創英角ｺﾞｼｯｸUB" pitchFamily="50" charset="-128"/>
              </a:rPr>
              <a:t>40</a:t>
            </a:r>
            <a:r>
              <a:rPr lang="ja-JP" altLang="en-US" dirty="0" smtClean="0">
                <a:solidFill>
                  <a:srgbClr val="F79646">
                    <a:lumMod val="40000"/>
                    <a:lumOff val="60000"/>
                  </a:srgbClr>
                </a:solidFill>
                <a:latin typeface="HGS創英角ｺﾞｼｯｸUB" pitchFamily="50" charset="-128"/>
                <a:ea typeface="HGS創英角ｺﾞｼｯｸUB" pitchFamily="50" charset="-128"/>
              </a:rPr>
              <a:t>歳以上事犯数：</a:t>
            </a:r>
            <a:r>
              <a:rPr lang="en-US" altLang="ja-JP" dirty="0" smtClean="0">
                <a:solidFill>
                  <a:srgbClr val="F79646">
                    <a:lumMod val="40000"/>
                    <a:lumOff val="60000"/>
                  </a:srgbClr>
                </a:solidFill>
                <a:latin typeface="HGS創英角ｺﾞｼｯｸUB" pitchFamily="50" charset="-128"/>
                <a:ea typeface="HGS創英角ｺﾞｼｯｸUB" pitchFamily="50" charset="-128"/>
              </a:rPr>
              <a:t>5,636</a:t>
            </a:r>
            <a:endParaRPr lang="ja-JP" altLang="en-US" dirty="0">
              <a:solidFill>
                <a:srgbClr val="F79646">
                  <a:lumMod val="40000"/>
                  <a:lumOff val="60000"/>
                </a:srgbClr>
              </a:solidFill>
              <a:latin typeface="HGS創英角ｺﾞｼｯｸUB" pitchFamily="50" charset="-128"/>
              <a:ea typeface="HGS創英角ｺﾞｼｯｸUB" pitchFamily="50" charset="-128"/>
            </a:endParaRPr>
          </a:p>
        </p:txBody>
      </p:sp>
      <p:sp>
        <p:nvSpPr>
          <p:cNvPr id="10" name="正方形/長方形 9"/>
          <p:cNvSpPr/>
          <p:nvPr/>
        </p:nvSpPr>
        <p:spPr>
          <a:xfrm>
            <a:off x="5220072" y="5661248"/>
            <a:ext cx="331236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rgbClr val="F79646">
                    <a:lumMod val="40000"/>
                    <a:lumOff val="60000"/>
                  </a:srgbClr>
                </a:solidFill>
                <a:latin typeface="HGS創英角ｺﾞｼｯｸUB" pitchFamily="50" charset="-128"/>
                <a:ea typeface="HGS創英角ｺﾞｼｯｸUB" pitchFamily="50" charset="-128"/>
              </a:rPr>
              <a:t>10</a:t>
            </a:r>
            <a:r>
              <a:rPr lang="ja-JP" altLang="en-US" dirty="0" smtClean="0">
                <a:solidFill>
                  <a:srgbClr val="F79646">
                    <a:lumMod val="40000"/>
                    <a:lumOff val="60000"/>
                  </a:srgbClr>
                </a:solidFill>
                <a:latin typeface="HGS創英角ｺﾞｼｯｸUB" pitchFamily="50" charset="-128"/>
                <a:ea typeface="HGS創英角ｺﾞｼｯｸUB" pitchFamily="50" charset="-128"/>
              </a:rPr>
              <a:t>代</a:t>
            </a:r>
            <a:r>
              <a:rPr lang="en-US" altLang="ja-JP" dirty="0" smtClean="0">
                <a:solidFill>
                  <a:srgbClr val="F79646">
                    <a:lumMod val="40000"/>
                    <a:lumOff val="60000"/>
                  </a:srgbClr>
                </a:solidFill>
                <a:latin typeface="HGS創英角ｺﾞｼｯｸUB" pitchFamily="50" charset="-128"/>
                <a:ea typeface="HGS創英角ｺﾞｼｯｸUB" pitchFamily="50" charset="-128"/>
              </a:rPr>
              <a:t>20</a:t>
            </a:r>
            <a:r>
              <a:rPr lang="ja-JP" altLang="en-US" dirty="0" smtClean="0">
                <a:solidFill>
                  <a:srgbClr val="F79646">
                    <a:lumMod val="40000"/>
                    <a:lumOff val="60000"/>
                  </a:srgbClr>
                </a:solidFill>
                <a:latin typeface="HGS創英角ｺﾞｼｯｸUB" pitchFamily="50" charset="-128"/>
                <a:ea typeface="HGS創英角ｺﾞｼｯｸUB" pitchFamily="50" charset="-128"/>
              </a:rPr>
              <a:t>代事犯数：</a:t>
            </a:r>
            <a:r>
              <a:rPr lang="en-US" altLang="ja-JP" dirty="0" smtClean="0">
                <a:solidFill>
                  <a:srgbClr val="F79646">
                    <a:lumMod val="40000"/>
                    <a:lumOff val="60000"/>
                  </a:srgbClr>
                </a:solidFill>
                <a:latin typeface="HGS創英角ｺﾞｼｯｸUB" pitchFamily="50" charset="-128"/>
                <a:ea typeface="HGS創英角ｺﾞｼｯｸUB" pitchFamily="50" charset="-128"/>
              </a:rPr>
              <a:t>1,654</a:t>
            </a:r>
            <a:endParaRPr lang="ja-JP" altLang="en-US" dirty="0">
              <a:solidFill>
                <a:srgbClr val="F79646">
                  <a:lumMod val="40000"/>
                  <a:lumOff val="60000"/>
                </a:srgbClr>
              </a:solidFill>
              <a:latin typeface="HGS創英角ｺﾞｼｯｸUB" pitchFamily="50" charset="-128"/>
              <a:ea typeface="HGS創英角ｺﾞｼｯｸUB" pitchFamily="50" charset="-128"/>
            </a:endParaRPr>
          </a:p>
        </p:txBody>
      </p:sp>
      <p:sp>
        <p:nvSpPr>
          <p:cNvPr id="11" name="正方形/長方形 10"/>
          <p:cNvSpPr/>
          <p:nvPr/>
        </p:nvSpPr>
        <p:spPr>
          <a:xfrm>
            <a:off x="1259632" y="2060848"/>
            <a:ext cx="1296144"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prstClr val="black"/>
                </a:solidFill>
              </a:rPr>
              <a:t>（平成９年）</a:t>
            </a:r>
            <a:endParaRPr lang="ja-JP" altLang="en-US" sz="1600" dirty="0">
              <a:solidFill>
                <a:prstClr val="black"/>
              </a:solidFill>
            </a:endParaRPr>
          </a:p>
        </p:txBody>
      </p:sp>
      <p:sp>
        <p:nvSpPr>
          <p:cNvPr id="12" name="正方形/長方形 11"/>
          <p:cNvSpPr/>
          <p:nvPr/>
        </p:nvSpPr>
        <p:spPr>
          <a:xfrm>
            <a:off x="5940152" y="2204864"/>
            <a:ext cx="1296144"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prstClr val="black"/>
                </a:solidFill>
              </a:rPr>
              <a:t>（平成２５年）</a:t>
            </a:r>
            <a:endParaRPr lang="ja-JP" altLang="en-US" sz="1600" dirty="0">
              <a:solidFill>
                <a:prstClr val="black"/>
              </a:solidFill>
            </a:endParaRPr>
          </a:p>
        </p:txBody>
      </p:sp>
    </p:spTree>
    <p:extLst>
      <p:ext uri="{BB962C8B-B14F-4D97-AF65-F5344CB8AC3E}">
        <p14:creationId xmlns:p14="http://schemas.microsoft.com/office/powerpoint/2010/main" val="31260865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332656"/>
            <a:ext cx="7772400" cy="1440160"/>
          </a:xfrm>
        </p:spPr>
        <p:txBody>
          <a:bodyPr>
            <a:normAutofit/>
          </a:bodyPr>
          <a:lstStyle/>
          <a:p>
            <a:r>
              <a:rPr lang="ja-JP" altLang="en-US" dirty="0" smtClean="0">
                <a:latin typeface="HGS創英角ｺﾞｼｯｸUB" pitchFamily="50" charset="-128"/>
                <a:ea typeface="HGS創英角ｺﾞｼｯｸUB" pitchFamily="50" charset="-128"/>
              </a:rPr>
              <a:t>覚せい剤事犯数は</a:t>
            </a:r>
            <a:r>
              <a:rPr lang="en-US" altLang="ja-JP" dirty="0" smtClean="0">
                <a:latin typeface="HGS創英角ｺﾞｼｯｸUB" pitchFamily="50" charset="-128"/>
                <a:ea typeface="HGS創英角ｺﾞｼｯｸUB" pitchFamily="50" charset="-128"/>
              </a:rPr>
              <a:t/>
            </a:r>
            <a:br>
              <a:rPr lang="en-US" altLang="ja-JP" dirty="0" smtClean="0">
                <a:latin typeface="HGS創英角ｺﾞｼｯｸUB" pitchFamily="50" charset="-128"/>
                <a:ea typeface="HGS創英角ｺﾞｼｯｸUB" pitchFamily="50" charset="-128"/>
              </a:rPr>
            </a:br>
            <a:r>
              <a:rPr lang="ja-JP" altLang="en-US" dirty="0" smtClean="0">
                <a:latin typeface="HGS創英角ｺﾞｼｯｸUB" pitchFamily="50" charset="-128"/>
                <a:ea typeface="HGS創英角ｺﾞｼｯｸUB" pitchFamily="50" charset="-128"/>
              </a:rPr>
              <a:t>減少している　が・・・・</a:t>
            </a:r>
            <a:endParaRPr kumimoji="1" lang="ja-JP" altLang="en-US" dirty="0"/>
          </a:p>
        </p:txBody>
      </p:sp>
      <p:sp>
        <p:nvSpPr>
          <p:cNvPr id="3" name="サブタイトル 2"/>
          <p:cNvSpPr>
            <a:spLocks noGrp="1"/>
          </p:cNvSpPr>
          <p:nvPr>
            <p:ph type="subTitle" idx="1"/>
          </p:nvPr>
        </p:nvSpPr>
        <p:spPr>
          <a:xfrm>
            <a:off x="179512" y="2132856"/>
            <a:ext cx="8712968" cy="4419872"/>
          </a:xfrm>
        </p:spPr>
        <p:txBody>
          <a:bodyPr>
            <a:normAutofit/>
          </a:bodyPr>
          <a:lstStyle/>
          <a:p>
            <a:r>
              <a:rPr kumimoji="1" lang="ja-JP" altLang="en-US" dirty="0" smtClean="0">
                <a:solidFill>
                  <a:schemeClr val="accent6">
                    <a:lumMod val="60000"/>
                    <a:lumOff val="40000"/>
                  </a:schemeClr>
                </a:solidFill>
                <a:latin typeface="HGS創英角ｺﾞｼｯｸUB" pitchFamily="50" charset="-128"/>
                <a:ea typeface="HGS創英角ｺﾞｼｯｸUB" pitchFamily="50" charset="-128"/>
              </a:rPr>
              <a:t>＜問題点１＞</a:t>
            </a:r>
            <a:endParaRPr kumimoji="1" lang="en-US" altLang="ja-JP" dirty="0" smtClean="0">
              <a:solidFill>
                <a:schemeClr val="accent6">
                  <a:lumMod val="60000"/>
                  <a:lumOff val="40000"/>
                </a:schemeClr>
              </a:solidFill>
              <a:latin typeface="HGS創英角ｺﾞｼｯｸUB" pitchFamily="50" charset="-128"/>
              <a:ea typeface="HGS創英角ｺﾞｼｯｸUB" pitchFamily="50" charset="-128"/>
            </a:endParaRPr>
          </a:p>
          <a:p>
            <a:pPr algn="l"/>
            <a:r>
              <a:rPr lang="ja-JP" altLang="en-US" dirty="0" smtClean="0">
                <a:solidFill>
                  <a:srgbClr val="FFFF00"/>
                </a:solidFill>
                <a:latin typeface="HGS創英角ｺﾞｼｯｸUB" pitchFamily="50" charset="-128"/>
                <a:ea typeface="HGS創英角ｺﾞｼｯｸUB" pitchFamily="50" charset="-128"/>
              </a:rPr>
              <a:t>＊覚せい剤事犯の半数以上を</a:t>
            </a:r>
            <a:endParaRPr lang="en-US" altLang="ja-JP" dirty="0" smtClean="0">
              <a:solidFill>
                <a:srgbClr val="FFFF00"/>
              </a:solidFill>
              <a:latin typeface="HGS創英角ｺﾞｼｯｸUB" pitchFamily="50" charset="-128"/>
              <a:ea typeface="HGS創英角ｺﾞｼｯｸUB" pitchFamily="50" charset="-128"/>
            </a:endParaRPr>
          </a:p>
          <a:p>
            <a:pPr algn="l"/>
            <a:r>
              <a:rPr lang="ja-JP" altLang="en-US" dirty="0" smtClean="0">
                <a:solidFill>
                  <a:srgbClr val="FFFF00"/>
                </a:solidFill>
                <a:latin typeface="HGS創英角ｺﾞｼｯｸUB" pitchFamily="50" charset="-128"/>
                <a:ea typeface="HGS創英角ｺﾞｼｯｸUB" pitchFamily="50" charset="-128"/>
              </a:rPr>
              <a:t>　</a:t>
            </a:r>
            <a:r>
              <a:rPr lang="en-US" altLang="ja-JP" dirty="0" smtClean="0">
                <a:solidFill>
                  <a:srgbClr val="FFFF00"/>
                </a:solidFill>
                <a:latin typeface="HGS創英角ｺﾞｼｯｸUB" pitchFamily="50" charset="-128"/>
                <a:ea typeface="HGS創英角ｺﾞｼｯｸUB" pitchFamily="50" charset="-128"/>
              </a:rPr>
              <a:t>40</a:t>
            </a:r>
            <a:r>
              <a:rPr lang="ja-JP" altLang="en-US" dirty="0" smtClean="0">
                <a:solidFill>
                  <a:srgbClr val="FFFF00"/>
                </a:solidFill>
                <a:latin typeface="HGS創英角ｺﾞｼｯｸUB" pitchFamily="50" charset="-128"/>
                <a:ea typeface="HGS創英角ｺﾞｼｯｸUB" pitchFamily="50" charset="-128"/>
              </a:rPr>
              <a:t>歳以上が占めている</a:t>
            </a:r>
            <a:endParaRPr lang="en-US" altLang="ja-JP" dirty="0" smtClean="0">
              <a:solidFill>
                <a:srgbClr val="FFFF00"/>
              </a:solidFill>
              <a:latin typeface="HGS創英角ｺﾞｼｯｸUB" pitchFamily="50" charset="-128"/>
              <a:ea typeface="HGS創英角ｺﾞｼｯｸUB" pitchFamily="50" charset="-128"/>
            </a:endParaRPr>
          </a:p>
          <a:p>
            <a:pPr algn="l"/>
            <a:r>
              <a:rPr kumimoji="1" lang="ja-JP" altLang="en-US" dirty="0" smtClean="0">
                <a:solidFill>
                  <a:srgbClr val="FFFF00"/>
                </a:solidFill>
                <a:latin typeface="HGS創英角ｺﾞｼｯｸUB" pitchFamily="50" charset="-128"/>
                <a:ea typeface="HGS創英角ｺﾞｼｯｸUB" pitchFamily="50" charset="-128"/>
              </a:rPr>
              <a:t>＊</a:t>
            </a:r>
            <a:r>
              <a:rPr kumimoji="1" lang="en-US" altLang="ja-JP" dirty="0" smtClean="0">
                <a:solidFill>
                  <a:srgbClr val="FFFF00"/>
                </a:solidFill>
                <a:latin typeface="HGS創英角ｺﾞｼｯｸUB" pitchFamily="50" charset="-128"/>
                <a:ea typeface="HGS創英角ｺﾞｼｯｸUB" pitchFamily="50" charset="-128"/>
              </a:rPr>
              <a:t>40</a:t>
            </a:r>
            <a:r>
              <a:rPr kumimoji="1" lang="ja-JP" altLang="en-US" dirty="0" smtClean="0">
                <a:solidFill>
                  <a:srgbClr val="FFFF00"/>
                </a:solidFill>
                <a:latin typeface="HGS創英角ｺﾞｼｯｸUB" pitchFamily="50" charset="-128"/>
                <a:ea typeface="HGS創英角ｺﾞｼｯｸUB" pitchFamily="50" charset="-128"/>
              </a:rPr>
              <a:t>代の</a:t>
            </a:r>
            <a:r>
              <a:rPr kumimoji="1" lang="ja-JP" altLang="en-US" dirty="0" smtClean="0">
                <a:solidFill>
                  <a:schemeClr val="accent6">
                    <a:lumMod val="60000"/>
                    <a:lumOff val="40000"/>
                  </a:schemeClr>
                </a:solidFill>
                <a:latin typeface="HGS創英角ｺﾞｼｯｸUB" pitchFamily="50" charset="-128"/>
                <a:ea typeface="HGS創英角ｺﾞｼｯｸUB" pitchFamily="50" charset="-128"/>
              </a:rPr>
              <a:t>覚せい剤初犯者</a:t>
            </a:r>
            <a:r>
              <a:rPr kumimoji="1" lang="ja-JP" altLang="en-US" dirty="0" smtClean="0">
                <a:solidFill>
                  <a:srgbClr val="FFFF00"/>
                </a:solidFill>
                <a:latin typeface="HGS創英角ｺﾞｼｯｸUB" pitchFamily="50" charset="-128"/>
                <a:ea typeface="HGS創英角ｺﾞｼｯｸUB" pitchFamily="50" charset="-128"/>
              </a:rPr>
              <a:t>が</a:t>
            </a:r>
            <a:r>
              <a:rPr kumimoji="1" lang="ja-JP" altLang="en-US" sz="4400" dirty="0" smtClean="0">
                <a:solidFill>
                  <a:srgbClr val="FFFF00"/>
                </a:solidFill>
                <a:latin typeface="HGS創英角ｺﾞｼｯｸUB" pitchFamily="50" charset="-128"/>
                <a:ea typeface="HGS創英角ｺﾞｼｯｸUB" pitchFamily="50" charset="-128"/>
              </a:rPr>
              <a:t>約</a:t>
            </a:r>
            <a:r>
              <a:rPr kumimoji="1" lang="en-US" altLang="ja-JP" sz="4400" dirty="0" smtClean="0">
                <a:solidFill>
                  <a:srgbClr val="FFFF00"/>
                </a:solidFill>
                <a:latin typeface="HGS創英角ｺﾞｼｯｸUB" pitchFamily="50" charset="-128"/>
                <a:ea typeface="HGS創英角ｺﾞｼｯｸUB" pitchFamily="50" charset="-128"/>
              </a:rPr>
              <a:t>30</a:t>
            </a:r>
            <a:r>
              <a:rPr kumimoji="1" lang="ja-JP" altLang="en-US" sz="4400" dirty="0" smtClean="0">
                <a:solidFill>
                  <a:srgbClr val="FFFF00"/>
                </a:solidFill>
                <a:latin typeface="HGS創英角ｺﾞｼｯｸUB" pitchFamily="50" charset="-128"/>
                <a:ea typeface="HGS創英角ｺﾞｼｯｸUB" pitchFamily="50" charset="-128"/>
              </a:rPr>
              <a:t>％</a:t>
            </a:r>
            <a:r>
              <a:rPr kumimoji="1" lang="ja-JP" altLang="en-US" dirty="0" smtClean="0">
                <a:solidFill>
                  <a:srgbClr val="FFFF00"/>
                </a:solidFill>
                <a:latin typeface="HGS創英角ｺﾞｼｯｸUB" pitchFamily="50" charset="-128"/>
                <a:ea typeface="HGS創英角ｺﾞｼｯｸUB" pitchFamily="50" charset="-128"/>
              </a:rPr>
              <a:t>、</a:t>
            </a:r>
            <a:endParaRPr kumimoji="1" lang="en-US" altLang="ja-JP" dirty="0" smtClean="0">
              <a:solidFill>
                <a:srgbClr val="FFFF00"/>
              </a:solidFill>
              <a:latin typeface="HGS創英角ｺﾞｼｯｸUB" pitchFamily="50" charset="-128"/>
              <a:ea typeface="HGS創英角ｺﾞｼｯｸUB" pitchFamily="50" charset="-128"/>
            </a:endParaRPr>
          </a:p>
          <a:p>
            <a:pPr algn="l"/>
            <a:r>
              <a:rPr lang="ja-JP" altLang="en-US" dirty="0" smtClean="0">
                <a:solidFill>
                  <a:srgbClr val="FFFF00"/>
                </a:solidFill>
                <a:latin typeface="HGS創英角ｺﾞｼｯｸUB" pitchFamily="50" charset="-128"/>
                <a:ea typeface="HGS創英角ｺﾞｼｯｸUB" pitchFamily="50" charset="-128"/>
              </a:rPr>
              <a:t>　</a:t>
            </a:r>
            <a:r>
              <a:rPr lang="en-US" altLang="ja-JP" dirty="0" smtClean="0">
                <a:solidFill>
                  <a:srgbClr val="FFFF00"/>
                </a:solidFill>
                <a:latin typeface="HGS創英角ｺﾞｼｯｸUB" pitchFamily="50" charset="-128"/>
                <a:ea typeface="HGS創英角ｺﾞｼｯｸUB" pitchFamily="50" charset="-128"/>
              </a:rPr>
              <a:t>50</a:t>
            </a:r>
            <a:r>
              <a:rPr lang="ja-JP" altLang="en-US" dirty="0" smtClean="0">
                <a:solidFill>
                  <a:srgbClr val="FFFF00"/>
                </a:solidFill>
                <a:latin typeface="HGS創英角ｺﾞｼｯｸUB" pitchFamily="50" charset="-128"/>
                <a:ea typeface="HGS創英角ｺﾞｼｯｸUB" pitchFamily="50" charset="-128"/>
              </a:rPr>
              <a:t>歳以上の</a:t>
            </a:r>
            <a:r>
              <a:rPr lang="ja-JP" altLang="en-US" dirty="0" smtClean="0">
                <a:solidFill>
                  <a:schemeClr val="accent6">
                    <a:lumMod val="60000"/>
                    <a:lumOff val="40000"/>
                  </a:schemeClr>
                </a:solidFill>
                <a:latin typeface="HGS創英角ｺﾞｼｯｸUB" pitchFamily="50" charset="-128"/>
                <a:ea typeface="HGS創英角ｺﾞｼｯｸUB" pitchFamily="50" charset="-128"/>
              </a:rPr>
              <a:t>覚せい剤初犯者</a:t>
            </a:r>
            <a:r>
              <a:rPr lang="ja-JP" altLang="en-US" dirty="0" smtClean="0">
                <a:solidFill>
                  <a:srgbClr val="FFFF00"/>
                </a:solidFill>
                <a:latin typeface="HGS創英角ｺﾞｼｯｸUB" pitchFamily="50" charset="-128"/>
                <a:ea typeface="HGS創英角ｺﾞｼｯｸUB" pitchFamily="50" charset="-128"/>
              </a:rPr>
              <a:t>が</a:t>
            </a:r>
            <a:r>
              <a:rPr lang="ja-JP" altLang="en-US" sz="4400" dirty="0" smtClean="0">
                <a:solidFill>
                  <a:srgbClr val="FFFF00"/>
                </a:solidFill>
                <a:latin typeface="HGS創英角ｺﾞｼｯｸUB" pitchFamily="50" charset="-128"/>
                <a:ea typeface="HGS創英角ｺﾞｼｯｸUB" pitchFamily="50" charset="-128"/>
              </a:rPr>
              <a:t>約</a:t>
            </a:r>
            <a:r>
              <a:rPr lang="en-US" altLang="ja-JP" sz="4400" dirty="0" smtClean="0">
                <a:solidFill>
                  <a:srgbClr val="FFFF00"/>
                </a:solidFill>
                <a:latin typeface="HGS創英角ｺﾞｼｯｸUB" pitchFamily="50" charset="-128"/>
                <a:ea typeface="HGS創英角ｺﾞｼｯｸUB" pitchFamily="50" charset="-128"/>
              </a:rPr>
              <a:t>20</a:t>
            </a:r>
            <a:r>
              <a:rPr lang="ja-JP" altLang="en-US" sz="4400" dirty="0" smtClean="0">
                <a:solidFill>
                  <a:srgbClr val="FFFF00"/>
                </a:solidFill>
                <a:latin typeface="HGS創英角ｺﾞｼｯｸUB" pitchFamily="50" charset="-128"/>
                <a:ea typeface="HGS創英角ｺﾞｼｯｸUB" pitchFamily="50" charset="-128"/>
              </a:rPr>
              <a:t>％</a:t>
            </a:r>
            <a:r>
              <a:rPr lang="ja-JP" altLang="en-US" dirty="0" smtClean="0">
                <a:solidFill>
                  <a:srgbClr val="FFFF00"/>
                </a:solidFill>
                <a:latin typeface="HGS創英角ｺﾞｼｯｸUB" pitchFamily="50" charset="-128"/>
                <a:ea typeface="HGS創英角ｺﾞｼｯｸUB" pitchFamily="50" charset="-128"/>
              </a:rPr>
              <a:t>を　　</a:t>
            </a:r>
            <a:endParaRPr lang="en-US" altLang="ja-JP" dirty="0" smtClean="0">
              <a:solidFill>
                <a:srgbClr val="FFFF00"/>
              </a:solidFill>
              <a:latin typeface="HGS創英角ｺﾞｼｯｸUB" pitchFamily="50" charset="-128"/>
              <a:ea typeface="HGS創英角ｺﾞｼｯｸUB" pitchFamily="50" charset="-128"/>
            </a:endParaRPr>
          </a:p>
          <a:p>
            <a:pPr algn="l"/>
            <a:r>
              <a:rPr lang="ja-JP" altLang="en-US" dirty="0" smtClean="0">
                <a:solidFill>
                  <a:srgbClr val="FFFF00"/>
                </a:solidFill>
                <a:latin typeface="HGS創英角ｺﾞｼｯｸUB" pitchFamily="50" charset="-128"/>
                <a:ea typeface="HGS創英角ｺﾞｼｯｸUB" pitchFamily="50" charset="-128"/>
              </a:rPr>
              <a:t>　占めている</a:t>
            </a:r>
            <a:endParaRPr kumimoji="1" lang="ja-JP" altLang="en-US" dirty="0">
              <a:solidFill>
                <a:srgbClr val="FFFF00"/>
              </a:solidFill>
              <a:latin typeface="HGS創英角ｺﾞｼｯｸUB" pitchFamily="50" charset="-128"/>
              <a:ea typeface="HGS創英角ｺﾞｼｯｸUB" pitchFamily="50" charset="-128"/>
            </a:endParaRPr>
          </a:p>
        </p:txBody>
      </p:sp>
    </p:spTree>
    <p:extLst>
      <p:ext uri="{BB962C8B-B14F-4D97-AF65-F5344CB8AC3E}">
        <p14:creationId xmlns:p14="http://schemas.microsoft.com/office/powerpoint/2010/main" val="4456617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332656"/>
            <a:ext cx="7772400" cy="1440160"/>
          </a:xfrm>
        </p:spPr>
        <p:txBody>
          <a:bodyPr>
            <a:normAutofit/>
          </a:bodyPr>
          <a:lstStyle/>
          <a:p>
            <a:r>
              <a:rPr lang="ja-JP" altLang="en-US" dirty="0" smtClean="0">
                <a:latin typeface="HGS創英角ｺﾞｼｯｸUB" pitchFamily="50" charset="-128"/>
                <a:ea typeface="HGS創英角ｺﾞｼｯｸUB" pitchFamily="50" charset="-128"/>
              </a:rPr>
              <a:t>覚せい剤事犯数は</a:t>
            </a:r>
            <a:r>
              <a:rPr lang="en-US" altLang="ja-JP" dirty="0" smtClean="0">
                <a:latin typeface="HGS創英角ｺﾞｼｯｸUB" pitchFamily="50" charset="-128"/>
                <a:ea typeface="HGS創英角ｺﾞｼｯｸUB" pitchFamily="50" charset="-128"/>
              </a:rPr>
              <a:t/>
            </a:r>
            <a:br>
              <a:rPr lang="en-US" altLang="ja-JP" dirty="0" smtClean="0">
                <a:latin typeface="HGS創英角ｺﾞｼｯｸUB" pitchFamily="50" charset="-128"/>
                <a:ea typeface="HGS創英角ｺﾞｼｯｸUB" pitchFamily="50" charset="-128"/>
              </a:rPr>
            </a:br>
            <a:r>
              <a:rPr lang="ja-JP" altLang="en-US" dirty="0" smtClean="0">
                <a:latin typeface="HGS創英角ｺﾞｼｯｸUB" pitchFamily="50" charset="-128"/>
                <a:ea typeface="HGS創英角ｺﾞｼｯｸUB" pitchFamily="50" charset="-128"/>
              </a:rPr>
              <a:t>減少している　が・・・・</a:t>
            </a:r>
            <a:endParaRPr kumimoji="1" lang="ja-JP" altLang="en-US" dirty="0"/>
          </a:p>
        </p:txBody>
      </p:sp>
      <p:sp>
        <p:nvSpPr>
          <p:cNvPr id="3" name="サブタイトル 2"/>
          <p:cNvSpPr>
            <a:spLocks noGrp="1"/>
          </p:cNvSpPr>
          <p:nvPr>
            <p:ph type="subTitle" idx="1"/>
          </p:nvPr>
        </p:nvSpPr>
        <p:spPr>
          <a:xfrm>
            <a:off x="611560" y="2132856"/>
            <a:ext cx="7992888" cy="3312368"/>
          </a:xfrm>
        </p:spPr>
        <p:txBody>
          <a:bodyPr>
            <a:normAutofit/>
          </a:bodyPr>
          <a:lstStyle/>
          <a:p>
            <a:r>
              <a:rPr kumimoji="1" lang="ja-JP" altLang="en-US" dirty="0" smtClean="0">
                <a:solidFill>
                  <a:schemeClr val="accent6">
                    <a:lumMod val="60000"/>
                    <a:lumOff val="40000"/>
                  </a:schemeClr>
                </a:solidFill>
                <a:latin typeface="HGS創英角ｺﾞｼｯｸUB" pitchFamily="50" charset="-128"/>
                <a:ea typeface="HGS創英角ｺﾞｼｯｸUB" pitchFamily="50" charset="-128"/>
              </a:rPr>
              <a:t>＜問題点２＞</a:t>
            </a:r>
            <a:endParaRPr kumimoji="1" lang="en-US" altLang="ja-JP" dirty="0" smtClean="0">
              <a:solidFill>
                <a:schemeClr val="accent6">
                  <a:lumMod val="60000"/>
                  <a:lumOff val="40000"/>
                </a:schemeClr>
              </a:solidFill>
              <a:latin typeface="HGS創英角ｺﾞｼｯｸUB" pitchFamily="50" charset="-128"/>
              <a:ea typeface="HGS創英角ｺﾞｼｯｸUB" pitchFamily="50" charset="-128"/>
            </a:endParaRPr>
          </a:p>
          <a:p>
            <a:r>
              <a:rPr lang="ja-JP" altLang="en-US" dirty="0" smtClean="0">
                <a:solidFill>
                  <a:srgbClr val="FFFF00"/>
                </a:solidFill>
                <a:latin typeface="HGS創英角ｺﾞｼｯｸUB" pitchFamily="50" charset="-128"/>
                <a:ea typeface="HGS創英角ｺﾞｼｯｸUB" pitchFamily="50" charset="-128"/>
              </a:rPr>
              <a:t>＊青少年の覚せい剤事犯数は減少</a:t>
            </a:r>
            <a:endParaRPr lang="en-US" altLang="ja-JP" dirty="0" smtClean="0">
              <a:solidFill>
                <a:srgbClr val="FFFF00"/>
              </a:solidFill>
              <a:latin typeface="HGS創英角ｺﾞｼｯｸUB" pitchFamily="50" charset="-128"/>
              <a:ea typeface="HGS創英角ｺﾞｼｯｸUB" pitchFamily="50" charset="-128"/>
            </a:endParaRPr>
          </a:p>
          <a:p>
            <a:pPr algn="l"/>
            <a:r>
              <a:rPr kumimoji="1" lang="ja-JP" altLang="en-US" dirty="0" smtClean="0">
                <a:solidFill>
                  <a:srgbClr val="FFFF00"/>
                </a:solidFill>
                <a:latin typeface="HGS創英角ｺﾞｼｯｸUB" pitchFamily="50" charset="-128"/>
                <a:ea typeface="HGS創英角ｺﾞｼｯｸUB" pitchFamily="50" charset="-128"/>
              </a:rPr>
              <a:t>　　＊シンナー事犯も減少</a:t>
            </a:r>
            <a:endParaRPr kumimoji="1" lang="en-US" altLang="ja-JP" dirty="0" smtClean="0">
              <a:solidFill>
                <a:srgbClr val="FFFF00"/>
              </a:solidFill>
              <a:latin typeface="HGS創英角ｺﾞｼｯｸUB" pitchFamily="50" charset="-128"/>
              <a:ea typeface="HGS創英角ｺﾞｼｯｸUB" pitchFamily="50" charset="-128"/>
            </a:endParaRPr>
          </a:p>
          <a:p>
            <a:pPr algn="l"/>
            <a:r>
              <a:rPr lang="ja-JP" altLang="en-US" dirty="0" smtClean="0">
                <a:solidFill>
                  <a:srgbClr val="FFFF00"/>
                </a:solidFill>
                <a:latin typeface="HGS創英角ｺﾞｼｯｸUB" pitchFamily="50" charset="-128"/>
                <a:ea typeface="HGS創英角ｺﾞｼｯｸUB" pitchFamily="50" charset="-128"/>
              </a:rPr>
              <a:t>　　　　　↓</a:t>
            </a:r>
            <a:endParaRPr lang="en-US" altLang="ja-JP" dirty="0" smtClean="0">
              <a:solidFill>
                <a:srgbClr val="FFFF00"/>
              </a:solidFill>
              <a:latin typeface="HGS創英角ｺﾞｼｯｸUB" pitchFamily="50" charset="-128"/>
              <a:ea typeface="HGS創英角ｺﾞｼｯｸUB" pitchFamily="50" charset="-128"/>
            </a:endParaRPr>
          </a:p>
          <a:p>
            <a:pPr algn="l"/>
            <a:r>
              <a:rPr kumimoji="1" lang="ja-JP" altLang="en-US" dirty="0" smtClean="0">
                <a:solidFill>
                  <a:srgbClr val="FFFF00"/>
                </a:solidFill>
                <a:latin typeface="HGS創英角ｺﾞｼｯｸUB" pitchFamily="50" charset="-128"/>
                <a:ea typeface="HGS創英角ｺﾞｼｯｸUB" pitchFamily="50" charset="-128"/>
              </a:rPr>
              <a:t>青少年の薬物事犯が減少しているのか？？</a:t>
            </a:r>
            <a:endParaRPr kumimoji="1" lang="ja-JP" altLang="en-US" dirty="0">
              <a:solidFill>
                <a:srgbClr val="FFFF00"/>
              </a:solidFill>
              <a:latin typeface="HGS創英角ｺﾞｼｯｸUB" pitchFamily="50" charset="-128"/>
              <a:ea typeface="HGS創英角ｺﾞｼｯｸUB" pitchFamily="50" charset="-128"/>
            </a:endParaRPr>
          </a:p>
        </p:txBody>
      </p:sp>
      <p:sp>
        <p:nvSpPr>
          <p:cNvPr id="4" name="正方形/長方形 3"/>
          <p:cNvSpPr/>
          <p:nvPr/>
        </p:nvSpPr>
        <p:spPr>
          <a:xfrm>
            <a:off x="467544" y="5229200"/>
            <a:ext cx="8496944" cy="144016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rgbClr val="C00000"/>
                </a:solidFill>
                <a:latin typeface="HGS創英角ｺﾞｼｯｸUB" pitchFamily="50" charset="-128"/>
                <a:ea typeface="HGS創英角ｺﾞｼｯｸUB" pitchFamily="50" charset="-128"/>
              </a:rPr>
              <a:t>＜新たな薬物問題＞　減少ではなく、移行している！！　　　</a:t>
            </a:r>
            <a:endParaRPr lang="en-US" altLang="ja-JP" sz="2400" dirty="0" smtClean="0">
              <a:solidFill>
                <a:srgbClr val="C00000"/>
              </a:solidFill>
              <a:latin typeface="HGS創英角ｺﾞｼｯｸUB" pitchFamily="50" charset="-128"/>
              <a:ea typeface="HGS創英角ｺﾞｼｯｸUB" pitchFamily="50" charset="-128"/>
            </a:endParaRPr>
          </a:p>
          <a:p>
            <a:r>
              <a:rPr lang="ja-JP" altLang="en-US" sz="2400" dirty="0" smtClean="0">
                <a:solidFill>
                  <a:srgbClr val="C00000"/>
                </a:solidFill>
                <a:latin typeface="HGS創英角ｺﾞｼｯｸUB" pitchFamily="50" charset="-128"/>
                <a:ea typeface="HGS創英角ｺﾞｼｯｸUB" pitchFamily="50" charset="-128"/>
              </a:rPr>
              <a:t>　　　＊大麻事犯はほとんどが</a:t>
            </a:r>
            <a:r>
              <a:rPr lang="en-US" altLang="ja-JP" sz="2400" dirty="0" smtClean="0">
                <a:solidFill>
                  <a:srgbClr val="C00000"/>
                </a:solidFill>
                <a:latin typeface="HGS創英角ｺﾞｼｯｸUB" pitchFamily="50" charset="-128"/>
                <a:ea typeface="HGS創英角ｺﾞｼｯｸUB" pitchFamily="50" charset="-128"/>
              </a:rPr>
              <a:t>30</a:t>
            </a:r>
            <a:r>
              <a:rPr lang="ja-JP" altLang="en-US" sz="2400" dirty="0" smtClean="0">
                <a:solidFill>
                  <a:srgbClr val="C00000"/>
                </a:solidFill>
                <a:latin typeface="HGS創英角ｺﾞｼｯｸUB" pitchFamily="50" charset="-128"/>
                <a:ea typeface="HGS創英角ｺﾞｼｯｸUB" pitchFamily="50" charset="-128"/>
              </a:rPr>
              <a:t>代以下</a:t>
            </a:r>
            <a:endParaRPr lang="en-US" altLang="ja-JP" sz="2400" dirty="0" smtClean="0">
              <a:solidFill>
                <a:srgbClr val="C00000"/>
              </a:solidFill>
              <a:latin typeface="HGS創英角ｺﾞｼｯｸUB" pitchFamily="50" charset="-128"/>
              <a:ea typeface="HGS創英角ｺﾞｼｯｸUB" pitchFamily="50" charset="-128"/>
            </a:endParaRPr>
          </a:p>
          <a:p>
            <a:r>
              <a:rPr lang="ja-JP" altLang="en-US" sz="2400" dirty="0" smtClean="0">
                <a:solidFill>
                  <a:srgbClr val="C00000"/>
                </a:solidFill>
                <a:latin typeface="HGS創英角ｺﾞｼｯｸUB" pitchFamily="50" charset="-128"/>
                <a:ea typeface="HGS創英角ｺﾞｼｯｸUB" pitchFamily="50" charset="-128"/>
              </a:rPr>
              <a:t>　　　＊危険ドラッグ事犯もほとんどが</a:t>
            </a:r>
            <a:r>
              <a:rPr lang="en-US" altLang="ja-JP" sz="2400" dirty="0" smtClean="0">
                <a:solidFill>
                  <a:srgbClr val="C00000"/>
                </a:solidFill>
                <a:latin typeface="HGS創英角ｺﾞｼｯｸUB" pitchFamily="50" charset="-128"/>
                <a:ea typeface="HGS創英角ｺﾞｼｯｸUB" pitchFamily="50" charset="-128"/>
              </a:rPr>
              <a:t>30</a:t>
            </a:r>
            <a:r>
              <a:rPr lang="ja-JP" altLang="en-US" sz="2400" dirty="0" smtClean="0">
                <a:solidFill>
                  <a:srgbClr val="C00000"/>
                </a:solidFill>
                <a:latin typeface="HGS創英角ｺﾞｼｯｸUB" pitchFamily="50" charset="-128"/>
                <a:ea typeface="HGS創英角ｺﾞｼｯｸUB" pitchFamily="50" charset="-128"/>
              </a:rPr>
              <a:t>代以下</a:t>
            </a:r>
            <a:endParaRPr lang="ja-JP" altLang="en-US" sz="2400" dirty="0">
              <a:solidFill>
                <a:srgbClr val="C00000"/>
              </a:solidFill>
              <a:latin typeface="HGS創英角ｺﾞｼｯｸUB" pitchFamily="50" charset="-128"/>
              <a:ea typeface="HGS創英角ｺﾞｼｯｸUB" pitchFamily="50" charset="-128"/>
            </a:endParaRPr>
          </a:p>
        </p:txBody>
      </p:sp>
    </p:spTree>
    <p:extLst>
      <p:ext uri="{BB962C8B-B14F-4D97-AF65-F5344CB8AC3E}">
        <p14:creationId xmlns:p14="http://schemas.microsoft.com/office/powerpoint/2010/main" val="12445851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38138"/>
          </a:xfrm>
        </p:spPr>
        <p:txBody>
          <a:bodyPr>
            <a:normAutofit fontScale="90000"/>
          </a:bodyPr>
          <a:lstStyle/>
          <a:p>
            <a:r>
              <a:rPr lang="ja-JP" altLang="en-US" sz="2800" dirty="0" smtClean="0"/>
              <a:t>全国の精神科医療施設における</a:t>
            </a:r>
            <a:r>
              <a:rPr lang="en-US" altLang="ja-JP" sz="2800" dirty="0" smtClean="0"/>
              <a:t/>
            </a:r>
            <a:br>
              <a:rPr lang="en-US" altLang="ja-JP" sz="2800" dirty="0" smtClean="0"/>
            </a:br>
            <a:r>
              <a:rPr lang="ja-JP" altLang="en-US" sz="2800" dirty="0" smtClean="0"/>
              <a:t>薬物関連精神疾患の実態調査 （平成</a:t>
            </a:r>
            <a:r>
              <a:rPr lang="en-US" altLang="ja-JP" sz="2800" dirty="0" smtClean="0"/>
              <a:t>24</a:t>
            </a:r>
            <a:r>
              <a:rPr lang="ja-JP" altLang="en-US" sz="2800" dirty="0" smtClean="0"/>
              <a:t>年度）</a:t>
            </a:r>
            <a:br>
              <a:rPr lang="ja-JP" altLang="en-US" sz="2800" dirty="0" smtClean="0"/>
            </a:br>
            <a:endParaRPr kumimoji="1" lang="ja-JP" altLang="en-US" sz="2800" dirty="0">
              <a:latin typeface="HGS創英角ｺﾞｼｯｸUB" pitchFamily="50" charset="-128"/>
              <a:ea typeface="HGS創英角ｺﾞｼｯｸUB" pitchFamily="50" charset="-128"/>
            </a:endParaRPr>
          </a:p>
        </p:txBody>
      </p:sp>
      <p:pic>
        <p:nvPicPr>
          <p:cNvPr id="32769" name="Picture 1"/>
          <p:cNvPicPr>
            <a:picLocks noChangeAspect="1" noChangeArrowheads="1"/>
          </p:cNvPicPr>
          <p:nvPr/>
        </p:nvPicPr>
        <p:blipFill>
          <a:blip r:embed="rId3" cstate="print"/>
          <a:srcRect/>
          <a:stretch>
            <a:fillRect/>
          </a:stretch>
        </p:blipFill>
        <p:spPr bwMode="auto">
          <a:xfrm>
            <a:off x="971600" y="1268760"/>
            <a:ext cx="7253602" cy="5400600"/>
          </a:xfrm>
          <a:prstGeom prst="rect">
            <a:avLst/>
          </a:prstGeom>
          <a:noFill/>
          <a:ln w="9525">
            <a:noFill/>
            <a:miter lim="800000"/>
            <a:headEnd/>
            <a:tailEnd/>
          </a:ln>
        </p:spPr>
      </p:pic>
      <p:sp>
        <p:nvSpPr>
          <p:cNvPr id="4" name="正方形/長方形 3"/>
          <p:cNvSpPr/>
          <p:nvPr/>
        </p:nvSpPr>
        <p:spPr>
          <a:xfrm>
            <a:off x="1619672" y="1340768"/>
            <a:ext cx="360040" cy="432048"/>
          </a:xfrm>
          <a:prstGeom prst="rect">
            <a:avLst/>
          </a:prstGeom>
          <a:solidFill>
            <a:schemeClr val="tx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prstClr val="black"/>
                </a:solidFill>
              </a:rPr>
              <a:t>％</a:t>
            </a:r>
            <a:endParaRPr lang="ja-JP" altLang="en-US" sz="1400" dirty="0">
              <a:solidFill>
                <a:prstClr val="black"/>
              </a:solidFill>
            </a:endParaRPr>
          </a:p>
        </p:txBody>
      </p:sp>
      <p:sp>
        <p:nvSpPr>
          <p:cNvPr id="5" name="円/楕円 4"/>
          <p:cNvSpPr/>
          <p:nvPr/>
        </p:nvSpPr>
        <p:spPr>
          <a:xfrm>
            <a:off x="6012160" y="4005064"/>
            <a:ext cx="216024" cy="288032"/>
          </a:xfrm>
          <a:prstGeom prst="ellipse">
            <a:avLst/>
          </a:prstGeom>
          <a:solidFill>
            <a:srgbClr val="FF00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7" name="直線矢印コネクタ 6"/>
          <p:cNvCxnSpPr/>
          <p:nvPr/>
        </p:nvCxnSpPr>
        <p:spPr>
          <a:xfrm flipH="1" flipV="1">
            <a:off x="6228184" y="4437112"/>
            <a:ext cx="288032" cy="288030"/>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6516216" y="4797152"/>
            <a:ext cx="1152128" cy="360040"/>
          </a:xfrm>
          <a:prstGeom prst="rect">
            <a:avLst/>
          </a:prstGeom>
          <a:solidFill>
            <a:srgbClr val="FF0000">
              <a:alpha val="8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rgbClr val="F79646">
                    <a:lumMod val="60000"/>
                    <a:lumOff val="40000"/>
                  </a:srgbClr>
                </a:solidFill>
              </a:rPr>
              <a:t>危険ドラッグ</a:t>
            </a:r>
            <a:endParaRPr lang="ja-JP" altLang="en-US" sz="1400" dirty="0">
              <a:solidFill>
                <a:srgbClr val="F79646">
                  <a:lumMod val="60000"/>
                  <a:lumOff val="40000"/>
                </a:srgbClr>
              </a:solidFill>
            </a:endParaRPr>
          </a:p>
        </p:txBody>
      </p:sp>
      <p:sp>
        <p:nvSpPr>
          <p:cNvPr id="11" name="正方形/長方形 10"/>
          <p:cNvSpPr/>
          <p:nvPr/>
        </p:nvSpPr>
        <p:spPr>
          <a:xfrm>
            <a:off x="4572000" y="3501008"/>
            <a:ext cx="115212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rgbClr val="F79646">
                    <a:lumMod val="60000"/>
                    <a:lumOff val="40000"/>
                  </a:srgbClr>
                </a:solidFill>
              </a:rPr>
              <a:t>処方薬</a:t>
            </a:r>
            <a:endParaRPr lang="ja-JP" altLang="en-US" sz="1400" dirty="0">
              <a:solidFill>
                <a:srgbClr val="F79646">
                  <a:lumMod val="60000"/>
                  <a:lumOff val="40000"/>
                </a:srgbClr>
              </a:solidFill>
            </a:endParaRPr>
          </a:p>
        </p:txBody>
      </p:sp>
      <p:cxnSp>
        <p:nvCxnSpPr>
          <p:cNvPr id="12" name="直線矢印コネクタ 11"/>
          <p:cNvCxnSpPr/>
          <p:nvPr/>
        </p:nvCxnSpPr>
        <p:spPr>
          <a:xfrm>
            <a:off x="5220072" y="3861048"/>
            <a:ext cx="432048" cy="432048"/>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33079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5400" u="sng" dirty="0" smtClean="0">
                <a:solidFill>
                  <a:srgbClr val="C00000"/>
                </a:solidFill>
                <a:latin typeface="HGP創英角ｺﾞｼｯｸUB" pitchFamily="50" charset="-128"/>
                <a:ea typeface="HGP創英角ｺﾞｼｯｸUB" pitchFamily="50" charset="-128"/>
              </a:rPr>
              <a:t>本日</a:t>
            </a:r>
            <a:r>
              <a:rPr lang="ja-JP" altLang="en-US" sz="5400" u="sng" dirty="0">
                <a:solidFill>
                  <a:srgbClr val="C00000"/>
                </a:solidFill>
                <a:latin typeface="HGP創英角ｺﾞｼｯｸUB" pitchFamily="50" charset="-128"/>
                <a:ea typeface="HGP創英角ｺﾞｼｯｸUB" pitchFamily="50" charset="-128"/>
              </a:rPr>
              <a:t>の話の</a:t>
            </a:r>
            <a:r>
              <a:rPr lang="ja-JP" altLang="en-US" sz="5400" u="sng" dirty="0" smtClean="0">
                <a:solidFill>
                  <a:srgbClr val="C00000"/>
                </a:solidFill>
                <a:latin typeface="HGP創英角ｺﾞｼｯｸUB" pitchFamily="50" charset="-128"/>
                <a:ea typeface="HGP創英角ｺﾞｼｯｸUB" pitchFamily="50" charset="-128"/>
              </a:rPr>
              <a:t>構成</a:t>
            </a:r>
            <a:endParaRPr kumimoji="1" lang="ja-JP" altLang="en-US" sz="5400" u="sng" dirty="0">
              <a:solidFill>
                <a:srgbClr val="C00000"/>
              </a:solidFill>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a:xfrm>
            <a:off x="1331640" y="1628800"/>
            <a:ext cx="7166896" cy="5040560"/>
          </a:xfrm>
          <a:solidFill>
            <a:schemeClr val="accent2">
              <a:lumMod val="60000"/>
              <a:lumOff val="40000"/>
            </a:schemeClr>
          </a:solidFill>
        </p:spPr>
        <p:txBody>
          <a:bodyPr>
            <a:normAutofit/>
          </a:bodyPr>
          <a:lstStyle/>
          <a:p>
            <a:pPr>
              <a:buNone/>
            </a:pPr>
            <a:r>
              <a:rPr lang="ja-JP" altLang="en-US" sz="31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Ⅰ</a:t>
            </a:r>
            <a:r>
              <a:rPr lang="ja-JP" altLang="en-US" sz="3000" dirty="0" smtClean="0">
                <a:solidFill>
                  <a:srgbClr val="002060"/>
                </a:solidFill>
                <a:latin typeface="HGP創英角ｺﾞｼｯｸUB" pitchFamily="50" charset="-128"/>
                <a:ea typeface="HGP創英角ｺﾞｼｯｸUB" pitchFamily="50" charset="-128"/>
              </a:rPr>
              <a:t>　大人の薬物乱用の状況</a:t>
            </a:r>
            <a:endParaRPr lang="en-US" altLang="ja-JP" sz="3000" dirty="0" smtClean="0">
              <a:solidFill>
                <a:srgbClr val="002060"/>
              </a:solidFill>
              <a:latin typeface="HGP創英角ｺﾞｼｯｸUB" pitchFamily="50" charset="-128"/>
              <a:ea typeface="HGP創英角ｺﾞｼｯｸUB" pitchFamily="50" charset="-128"/>
            </a:endParaRPr>
          </a:p>
          <a:p>
            <a:pPr>
              <a:buNone/>
            </a:pPr>
            <a:endParaRPr lang="en-US" altLang="ja-JP" sz="3000" dirty="0">
              <a:solidFill>
                <a:srgbClr val="002060"/>
              </a:solidFill>
              <a:latin typeface="HGP創英角ｺﾞｼｯｸUB" pitchFamily="50" charset="-128"/>
              <a:ea typeface="HGP創英角ｺﾞｼｯｸUB" pitchFamily="50" charset="-128"/>
            </a:endParaRPr>
          </a:p>
          <a:p>
            <a:pPr>
              <a:buNone/>
            </a:pPr>
            <a:r>
              <a:rPr lang="ja-JP" altLang="en-US" sz="3000" dirty="0" smtClean="0">
                <a:solidFill>
                  <a:srgbClr val="002060"/>
                </a:solidFill>
                <a:latin typeface="HGP創英角ｺﾞｼｯｸUB" pitchFamily="50" charset="-128"/>
                <a:ea typeface="HGP創英角ｺﾞｼｯｸUB" pitchFamily="50" charset="-128"/>
              </a:rPr>
              <a:t>　</a:t>
            </a:r>
            <a:endParaRPr lang="en-US" altLang="ja-JP" sz="3000" dirty="0" smtClean="0">
              <a:solidFill>
                <a:srgbClr val="002060"/>
              </a:solidFill>
              <a:latin typeface="HGP創英角ｺﾞｼｯｸUB" pitchFamily="50" charset="-128"/>
              <a:ea typeface="HGP創英角ｺﾞｼｯｸUB" pitchFamily="50" charset="-128"/>
            </a:endParaRPr>
          </a:p>
          <a:p>
            <a:pPr>
              <a:buNone/>
            </a:pPr>
            <a:endParaRPr lang="en-US" altLang="ja-JP" sz="3000" dirty="0" smtClean="0">
              <a:solidFill>
                <a:srgbClr val="002060"/>
              </a:solidFill>
              <a:latin typeface="HGP創英角ｺﾞｼｯｸUB" pitchFamily="50" charset="-128"/>
              <a:ea typeface="HGP創英角ｺﾞｼｯｸUB" pitchFamily="50" charset="-128"/>
            </a:endParaRPr>
          </a:p>
          <a:p>
            <a:pPr>
              <a:buNone/>
            </a:pP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Ⅲ</a:t>
            </a:r>
            <a:r>
              <a:rPr lang="ja-JP" altLang="en-US" sz="3000" dirty="0" smtClean="0">
                <a:solidFill>
                  <a:srgbClr val="002060"/>
                </a:solidFill>
                <a:latin typeface="HGP創英角ｺﾞｼｯｸUB" pitchFamily="50" charset="-128"/>
                <a:ea typeface="HGP創英角ｺﾞｼｯｸUB" pitchFamily="50" charset="-128"/>
              </a:rPr>
              <a:t>　なぜ今中高年の薬物乱用なのか</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en-US" altLang="ja-JP" sz="3000" dirty="0" smtClean="0">
                <a:solidFill>
                  <a:srgbClr val="002060"/>
                </a:solidFill>
                <a:latin typeface="HGP創英角ｺﾞｼｯｸUB" pitchFamily="50" charset="-128"/>
                <a:ea typeface="HGP創英角ｺﾞｼｯｸUB" pitchFamily="50" charset="-128"/>
              </a:rPr>
              <a:t>Ⅳ</a:t>
            </a:r>
            <a:r>
              <a:rPr lang="ja-JP" altLang="en-US" sz="3000" dirty="0" smtClean="0">
                <a:solidFill>
                  <a:srgbClr val="002060"/>
                </a:solidFill>
                <a:latin typeface="HGP創英角ｺﾞｼｯｸUB" pitchFamily="50" charset="-128"/>
                <a:ea typeface="HGP創英角ｺﾞｼｯｸUB" pitchFamily="50" charset="-128"/>
              </a:rPr>
              <a:t>　乱用薬物がナゼ無くならないのか　</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en-US" altLang="ja-JP" sz="3000" dirty="0" smtClean="0">
                <a:solidFill>
                  <a:srgbClr val="002060"/>
                </a:solidFill>
                <a:latin typeface="HGP創英角ｺﾞｼｯｸUB" pitchFamily="50" charset="-128"/>
                <a:ea typeface="HGP創英角ｺﾞｼｯｸUB" pitchFamily="50" charset="-128"/>
              </a:rPr>
              <a:t>Ⅴ</a:t>
            </a:r>
            <a:r>
              <a:rPr lang="ja-JP" altLang="en-US" sz="3000" dirty="0">
                <a:solidFill>
                  <a:srgbClr val="002060"/>
                </a:solidFill>
                <a:latin typeface="HGP創英角ｺﾞｼｯｸUB" pitchFamily="50" charset="-128"/>
                <a:ea typeface="HGP創英角ｺﾞｼｯｸUB" pitchFamily="50" charset="-128"/>
              </a:rPr>
              <a:t>　</a:t>
            </a:r>
            <a:r>
              <a:rPr lang="ja-JP" altLang="en-US" sz="3000" dirty="0" smtClean="0">
                <a:solidFill>
                  <a:srgbClr val="002060"/>
                </a:solidFill>
                <a:latin typeface="HGP創英角ｺﾞｼｯｸUB" pitchFamily="50" charset="-128"/>
                <a:ea typeface="HGP創英角ｺﾞｼｯｸUB" pitchFamily="50" charset="-128"/>
              </a:rPr>
              <a:t>薬物の基本的な話</a:t>
            </a:r>
            <a:endParaRPr kumimoji="1" lang="ja-JP" altLang="en-US" sz="3000" dirty="0"/>
          </a:p>
        </p:txBody>
      </p:sp>
      <p:pic>
        <p:nvPicPr>
          <p:cNvPr id="4" name="図 3"/>
          <p:cNvPicPr>
            <a:picLocks noChangeAspect="1"/>
          </p:cNvPicPr>
          <p:nvPr/>
        </p:nvPicPr>
        <p:blipFill>
          <a:blip r:embed="rId3" cstate="print"/>
          <a:stretch>
            <a:fillRect/>
          </a:stretch>
        </p:blipFill>
        <p:spPr>
          <a:xfrm>
            <a:off x="648884" y="2348880"/>
            <a:ext cx="7846232" cy="1450974"/>
          </a:xfrm>
          <a:prstGeom prst="rect">
            <a:avLst/>
          </a:prstGeom>
        </p:spPr>
      </p:pic>
    </p:spTree>
    <p:extLst>
      <p:ext uri="{BB962C8B-B14F-4D97-AF65-F5344CB8AC3E}">
        <p14:creationId xmlns:p14="http://schemas.microsoft.com/office/powerpoint/2010/main" val="13876016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858218"/>
          </a:xfrm>
        </p:spPr>
        <p:txBody>
          <a:bodyPr/>
          <a:lstStyle/>
          <a:p>
            <a:r>
              <a:rPr kumimoji="1" lang="ja-JP" altLang="en-US" dirty="0" smtClean="0">
                <a:solidFill>
                  <a:schemeClr val="accent6">
                    <a:lumMod val="60000"/>
                    <a:lumOff val="40000"/>
                  </a:schemeClr>
                </a:solidFill>
                <a:latin typeface="HGS創英角ｺﾞｼｯｸUB" pitchFamily="50" charset="-128"/>
                <a:ea typeface="HGS創英角ｺﾞｼｯｸUB" pitchFamily="50" charset="-128"/>
              </a:rPr>
              <a:t>青少年の薬物使用の動機は</a:t>
            </a:r>
            <a:r>
              <a:rPr kumimoji="1" lang="en-US" altLang="ja-JP" dirty="0" smtClean="0">
                <a:solidFill>
                  <a:schemeClr val="accent6">
                    <a:lumMod val="60000"/>
                    <a:lumOff val="40000"/>
                  </a:schemeClr>
                </a:solidFill>
                <a:latin typeface="HGS創英角ｺﾞｼｯｸUB" pitchFamily="50" charset="-128"/>
                <a:ea typeface="HGS創英角ｺﾞｼｯｸUB" pitchFamily="50" charset="-128"/>
              </a:rPr>
              <a:t/>
            </a:r>
            <a:br>
              <a:rPr kumimoji="1" lang="en-US" altLang="ja-JP" dirty="0" smtClean="0">
                <a:solidFill>
                  <a:schemeClr val="accent6">
                    <a:lumMod val="60000"/>
                    <a:lumOff val="40000"/>
                  </a:schemeClr>
                </a:solidFill>
                <a:latin typeface="HGS創英角ｺﾞｼｯｸUB" pitchFamily="50" charset="-128"/>
                <a:ea typeface="HGS創英角ｺﾞｼｯｸUB" pitchFamily="50" charset="-128"/>
              </a:rPr>
            </a:br>
            <a:r>
              <a:rPr lang="ja-JP" altLang="en-US" dirty="0" smtClean="0">
                <a:solidFill>
                  <a:srgbClr val="FFFF00"/>
                </a:solidFill>
                <a:latin typeface="HGS創英角ｺﾞｼｯｸUB" pitchFamily="50" charset="-128"/>
                <a:ea typeface="HGS創英角ｺﾞｼｯｸUB" pitchFamily="50" charset="-128"/>
              </a:rPr>
              <a:t>「好奇心」</a:t>
            </a:r>
            <a:endParaRPr kumimoji="1" lang="ja-JP" altLang="en-US" dirty="0">
              <a:solidFill>
                <a:srgbClr val="FFFF00"/>
              </a:solidFill>
              <a:latin typeface="HGS創英角ｺﾞｼｯｸUB" pitchFamily="50" charset="-128"/>
              <a:ea typeface="HGS創英角ｺﾞｼｯｸUB" pitchFamily="50" charset="-128"/>
            </a:endParaRPr>
          </a:p>
        </p:txBody>
      </p:sp>
      <p:sp>
        <p:nvSpPr>
          <p:cNvPr id="3" name="タイトル 1"/>
          <p:cNvSpPr txBox="1">
            <a:spLocks/>
          </p:cNvSpPr>
          <p:nvPr/>
        </p:nvSpPr>
        <p:spPr>
          <a:xfrm>
            <a:off x="611560" y="2708920"/>
            <a:ext cx="8229600" cy="1584176"/>
          </a:xfrm>
          <a:prstGeom prst="rect">
            <a:avLst/>
          </a:prstGeom>
        </p:spPr>
        <p:txBody>
          <a:bodyPr vert="horz" lIns="91440" tIns="45720" rIns="91440" bIns="45720" rtlCol="0" anchor="ctr">
            <a:normAutofit/>
          </a:bodyPr>
          <a:lstStyle/>
          <a:p>
            <a:pPr algn="ctr">
              <a:spcBef>
                <a:spcPct val="0"/>
              </a:spcBef>
              <a:defRPr/>
            </a:pPr>
            <a:r>
              <a:rPr lang="ja-JP" altLang="en-US" sz="4400" dirty="0" smtClean="0">
                <a:solidFill>
                  <a:srgbClr val="F79646">
                    <a:lumMod val="60000"/>
                    <a:lumOff val="40000"/>
                  </a:srgbClr>
                </a:solidFill>
                <a:latin typeface="HGS創英角ｺﾞｼｯｸUB" pitchFamily="50" charset="-128"/>
                <a:ea typeface="HGS創英角ｺﾞｼｯｸUB" pitchFamily="50" charset="-128"/>
              </a:rPr>
              <a:t>中高年の薬物使用の動機は</a:t>
            </a:r>
            <a:r>
              <a:rPr lang="en-US" altLang="ja-JP" sz="4400" dirty="0" smtClean="0">
                <a:solidFill>
                  <a:prstClr val="white"/>
                </a:solidFill>
                <a:latin typeface="HGS創英角ｺﾞｼｯｸUB" pitchFamily="50" charset="-128"/>
                <a:ea typeface="HGS創英角ｺﾞｼｯｸUB" pitchFamily="50" charset="-128"/>
              </a:rPr>
              <a:t/>
            </a:r>
            <a:br>
              <a:rPr lang="en-US" altLang="ja-JP" sz="4400" dirty="0" smtClean="0">
                <a:solidFill>
                  <a:prstClr val="white"/>
                </a:solidFill>
                <a:latin typeface="HGS創英角ｺﾞｼｯｸUB" pitchFamily="50" charset="-128"/>
                <a:ea typeface="HGS創英角ｺﾞｼｯｸUB" pitchFamily="50" charset="-128"/>
              </a:rPr>
            </a:br>
            <a:r>
              <a:rPr lang="ja-JP" altLang="en-US" sz="4400" dirty="0" smtClean="0">
                <a:solidFill>
                  <a:srgbClr val="F79646">
                    <a:lumMod val="60000"/>
                    <a:lumOff val="40000"/>
                  </a:srgbClr>
                </a:solidFill>
                <a:latin typeface="HGS創英角ｺﾞｼｯｸUB" pitchFamily="50" charset="-128"/>
                <a:ea typeface="HGS創英角ｺﾞｼｯｸUB" pitchFamily="50" charset="-128"/>
              </a:rPr>
              <a:t>・・・・・</a:t>
            </a:r>
            <a:endParaRPr lang="ja-JP" altLang="en-US" sz="4400" dirty="0">
              <a:solidFill>
                <a:srgbClr val="F79646">
                  <a:lumMod val="60000"/>
                  <a:lumOff val="40000"/>
                </a:srgbClr>
              </a:solidFill>
              <a:latin typeface="HGS創英角ｺﾞｼｯｸUB" pitchFamily="50" charset="-128"/>
              <a:ea typeface="HGS創英角ｺﾞｼｯｸUB" pitchFamily="50" charset="-128"/>
            </a:endParaRPr>
          </a:p>
        </p:txBody>
      </p:sp>
      <p:sp>
        <p:nvSpPr>
          <p:cNvPr id="4" name="タイトル 1"/>
          <p:cNvSpPr txBox="1">
            <a:spLocks/>
          </p:cNvSpPr>
          <p:nvPr/>
        </p:nvSpPr>
        <p:spPr>
          <a:xfrm>
            <a:off x="539552" y="4293096"/>
            <a:ext cx="8229600" cy="2146250"/>
          </a:xfrm>
          <a:prstGeom prst="rect">
            <a:avLst/>
          </a:prstGeom>
        </p:spPr>
        <p:txBody>
          <a:bodyPr vert="horz" lIns="91440" tIns="45720" rIns="91440" bIns="45720" rtlCol="0" anchor="ctr">
            <a:normAutofit/>
          </a:bodyPr>
          <a:lstStyle/>
          <a:p>
            <a:pPr>
              <a:spcBef>
                <a:spcPct val="0"/>
              </a:spcBef>
              <a:defRPr/>
            </a:pPr>
            <a:r>
              <a:rPr lang="ja-JP" altLang="en-US" sz="4400" dirty="0" smtClean="0">
                <a:solidFill>
                  <a:srgbClr val="FFFF00"/>
                </a:solidFill>
                <a:latin typeface="HGS創英角ｺﾞｼｯｸUB" pitchFamily="50" charset="-128"/>
                <a:ea typeface="HGS創英角ｺﾞｼｯｸUB" pitchFamily="50" charset="-128"/>
              </a:rPr>
              <a:t>・生活を支えるストレスや不安</a:t>
            </a:r>
            <a:endParaRPr lang="en-US" altLang="ja-JP" sz="4400" dirty="0" smtClean="0">
              <a:solidFill>
                <a:srgbClr val="FFFF00"/>
              </a:solidFill>
              <a:latin typeface="HGS創英角ｺﾞｼｯｸUB" pitchFamily="50" charset="-128"/>
              <a:ea typeface="HGS創英角ｺﾞｼｯｸUB" pitchFamily="50" charset="-128"/>
            </a:endParaRPr>
          </a:p>
          <a:p>
            <a:pPr>
              <a:spcBef>
                <a:spcPct val="0"/>
              </a:spcBef>
              <a:defRPr/>
            </a:pPr>
            <a:r>
              <a:rPr lang="ja-JP" altLang="en-US" sz="4400" dirty="0" smtClean="0">
                <a:solidFill>
                  <a:srgbClr val="FFFF00"/>
                </a:solidFill>
                <a:latin typeface="HGS創英角ｺﾞｼｯｸUB" pitchFamily="50" charset="-128"/>
                <a:ea typeface="HGS創英角ｺﾞｼｯｸUB" pitchFamily="50" charset="-128"/>
              </a:rPr>
              <a:t>・健康問題</a:t>
            </a:r>
            <a:r>
              <a:rPr lang="ja-JP" altLang="en-US" sz="4400" dirty="0">
                <a:solidFill>
                  <a:srgbClr val="FFFF00"/>
                </a:solidFill>
                <a:latin typeface="HGS創英角ｺﾞｼｯｸUB" pitchFamily="50" charset="-128"/>
                <a:ea typeface="HGS創英角ｺﾞｼｯｸUB" pitchFamily="50" charset="-128"/>
              </a:rPr>
              <a:t>　</a:t>
            </a:r>
            <a:r>
              <a:rPr lang="ja-JP" altLang="en-US" sz="4400" dirty="0" smtClean="0">
                <a:solidFill>
                  <a:srgbClr val="FFFF00"/>
                </a:solidFill>
                <a:latin typeface="HGS創英角ｺﾞｼｯｸUB" pitchFamily="50" charset="-128"/>
                <a:ea typeface="HGS創英角ｺﾞｼｯｸUB" pitchFamily="50" charset="-128"/>
              </a:rPr>
              <a:t>　　</a:t>
            </a:r>
            <a:r>
              <a:rPr lang="ja-JP" altLang="en-US" sz="3200" dirty="0" smtClean="0">
                <a:solidFill>
                  <a:srgbClr val="FFFF00"/>
                </a:solidFill>
                <a:latin typeface="HGS創英角ｺﾞｼｯｸUB" pitchFamily="50" charset="-128"/>
                <a:ea typeface="HGS創英角ｺﾞｼｯｸUB" pitchFamily="50" charset="-128"/>
              </a:rPr>
              <a:t>など</a:t>
            </a:r>
            <a:endParaRPr lang="en-US" altLang="ja-JP" sz="4400" dirty="0" smtClean="0">
              <a:solidFill>
                <a:srgbClr val="FFFF00"/>
              </a:solidFill>
              <a:latin typeface="HGS創英角ｺﾞｼｯｸUB" pitchFamily="50" charset="-128"/>
              <a:ea typeface="HGS創英角ｺﾞｼｯｸUB" pitchFamily="50" charset="-128"/>
            </a:endParaRPr>
          </a:p>
        </p:txBody>
      </p:sp>
    </p:spTree>
    <p:extLst>
      <p:ext uri="{BB962C8B-B14F-4D97-AF65-F5344CB8AC3E}">
        <p14:creationId xmlns:p14="http://schemas.microsoft.com/office/powerpoint/2010/main" val="20445804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5400" u="sng" dirty="0" smtClean="0">
                <a:solidFill>
                  <a:srgbClr val="C00000"/>
                </a:solidFill>
                <a:latin typeface="HGP創英角ｺﾞｼｯｸUB" pitchFamily="50" charset="-128"/>
                <a:ea typeface="HGP創英角ｺﾞｼｯｸUB" pitchFamily="50" charset="-128"/>
              </a:rPr>
              <a:t>本日</a:t>
            </a:r>
            <a:r>
              <a:rPr lang="ja-JP" altLang="en-US" sz="5400" u="sng" dirty="0">
                <a:solidFill>
                  <a:srgbClr val="C00000"/>
                </a:solidFill>
                <a:latin typeface="HGP創英角ｺﾞｼｯｸUB" pitchFamily="50" charset="-128"/>
                <a:ea typeface="HGP創英角ｺﾞｼｯｸUB" pitchFamily="50" charset="-128"/>
              </a:rPr>
              <a:t>の話の</a:t>
            </a:r>
            <a:r>
              <a:rPr lang="ja-JP" altLang="en-US" sz="5400" u="sng" dirty="0" smtClean="0">
                <a:solidFill>
                  <a:srgbClr val="C00000"/>
                </a:solidFill>
                <a:latin typeface="HGP創英角ｺﾞｼｯｸUB" pitchFamily="50" charset="-128"/>
                <a:ea typeface="HGP創英角ｺﾞｼｯｸUB" pitchFamily="50" charset="-128"/>
              </a:rPr>
              <a:t>構成</a:t>
            </a:r>
            <a:endParaRPr kumimoji="1" lang="ja-JP" altLang="en-US" sz="5400" u="sng" dirty="0">
              <a:solidFill>
                <a:srgbClr val="C00000"/>
              </a:solidFill>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a:xfrm>
            <a:off x="1331640" y="1628800"/>
            <a:ext cx="7166896" cy="5040560"/>
          </a:xfrm>
          <a:solidFill>
            <a:schemeClr val="accent2">
              <a:lumMod val="60000"/>
              <a:lumOff val="40000"/>
            </a:schemeClr>
          </a:solidFill>
        </p:spPr>
        <p:txBody>
          <a:bodyPr>
            <a:normAutofit/>
          </a:bodyPr>
          <a:lstStyle/>
          <a:p>
            <a:pPr>
              <a:buNone/>
            </a:pPr>
            <a:r>
              <a:rPr lang="ja-JP" altLang="en-US" sz="31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Ⅰ</a:t>
            </a:r>
            <a:r>
              <a:rPr lang="ja-JP" altLang="en-US" sz="3000" dirty="0" smtClean="0">
                <a:solidFill>
                  <a:srgbClr val="002060"/>
                </a:solidFill>
                <a:latin typeface="HGP創英角ｺﾞｼｯｸUB" pitchFamily="50" charset="-128"/>
                <a:ea typeface="HGP創英角ｺﾞｼｯｸUB" pitchFamily="50" charset="-128"/>
              </a:rPr>
              <a:t>　大人の薬物乱用の状況</a:t>
            </a:r>
            <a:endParaRPr lang="en-US" altLang="ja-JP" sz="3000" dirty="0" smtClean="0">
              <a:solidFill>
                <a:srgbClr val="002060"/>
              </a:solidFill>
              <a:latin typeface="HGP創英角ｺﾞｼｯｸUB" pitchFamily="50" charset="-128"/>
              <a:ea typeface="HGP創英角ｺﾞｼｯｸUB" pitchFamily="50" charset="-128"/>
            </a:endParaRPr>
          </a:p>
          <a:p>
            <a:pPr>
              <a:buNone/>
            </a:pPr>
            <a:endParaRPr lang="en-US" altLang="ja-JP" sz="3000" dirty="0">
              <a:solidFill>
                <a:srgbClr val="002060"/>
              </a:solidFill>
              <a:latin typeface="HGP創英角ｺﾞｼｯｸUB" pitchFamily="50" charset="-128"/>
              <a:ea typeface="HGP創英角ｺﾞｼｯｸUB" pitchFamily="50" charset="-128"/>
            </a:endParaRPr>
          </a:p>
          <a:p>
            <a:pPr>
              <a:buNone/>
            </a:pP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Ⅱ</a:t>
            </a:r>
            <a:r>
              <a:rPr lang="ja-JP" altLang="en-US" sz="3000" dirty="0">
                <a:solidFill>
                  <a:srgbClr val="002060"/>
                </a:solidFill>
                <a:latin typeface="HGP創英角ｺﾞｼｯｸUB" pitchFamily="50" charset="-128"/>
                <a:ea typeface="HGP創英角ｺﾞｼｯｸUB" pitchFamily="50" charset="-128"/>
              </a:rPr>
              <a:t>　薬物を使用する動機</a:t>
            </a:r>
            <a:r>
              <a:rPr lang="en-US" altLang="ja-JP" sz="3000" dirty="0">
                <a:solidFill>
                  <a:srgbClr val="002060"/>
                </a:solidFill>
                <a:latin typeface="HGP創英角ｺﾞｼｯｸUB" pitchFamily="50" charset="-128"/>
                <a:ea typeface="HGP創英角ｺﾞｼｯｸUB" pitchFamily="50" charset="-128"/>
              </a:rPr>
              <a:t/>
            </a:r>
            <a:br>
              <a:rPr lang="en-US" altLang="ja-JP" sz="3000" dirty="0">
                <a:solidFill>
                  <a:srgbClr val="002060"/>
                </a:solidFill>
                <a:latin typeface="HGP創英角ｺﾞｼｯｸUB" pitchFamily="50" charset="-128"/>
                <a:ea typeface="HGP創英角ｺﾞｼｯｸUB" pitchFamily="50" charset="-128"/>
              </a:rPr>
            </a:br>
            <a:endParaRPr lang="en-US" altLang="ja-JP" sz="3000" dirty="0" smtClean="0">
              <a:solidFill>
                <a:srgbClr val="002060"/>
              </a:solidFill>
              <a:latin typeface="HGP創英角ｺﾞｼｯｸUB" pitchFamily="50" charset="-128"/>
              <a:ea typeface="HGP創英角ｺﾞｼｯｸUB" pitchFamily="50" charset="-128"/>
            </a:endParaRPr>
          </a:p>
          <a:p>
            <a:pPr>
              <a:buNone/>
            </a:pPr>
            <a:r>
              <a:rPr lang="ja-JP" altLang="en-US" sz="3000" dirty="0" smtClean="0">
                <a:solidFill>
                  <a:srgbClr val="002060"/>
                </a:solidFill>
                <a:latin typeface="HGP創英角ｺﾞｼｯｸUB" pitchFamily="50" charset="-128"/>
                <a:ea typeface="HGP創英角ｺﾞｼｯｸUB" pitchFamily="50" charset="-128"/>
              </a:rPr>
              <a:t>　 　</a:t>
            </a:r>
            <a:endParaRPr lang="en-US" altLang="ja-JP" sz="3000" dirty="0" smtClean="0">
              <a:solidFill>
                <a:srgbClr val="002060"/>
              </a:solidFill>
              <a:latin typeface="HGP創英角ｺﾞｼｯｸUB" pitchFamily="50" charset="-128"/>
              <a:ea typeface="HGP創英角ｺﾞｼｯｸUB" pitchFamily="50" charset="-128"/>
            </a:endParaRPr>
          </a:p>
          <a:p>
            <a:pPr>
              <a:buNone/>
            </a:pP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en-US" altLang="ja-JP" sz="3000" dirty="0" smtClean="0">
                <a:solidFill>
                  <a:srgbClr val="002060"/>
                </a:solidFill>
                <a:latin typeface="HGP創英角ｺﾞｼｯｸUB" pitchFamily="50" charset="-128"/>
                <a:ea typeface="HGP創英角ｺﾞｼｯｸUB" pitchFamily="50" charset="-128"/>
              </a:rPr>
              <a:t>Ⅳ</a:t>
            </a:r>
            <a:r>
              <a:rPr lang="ja-JP" altLang="en-US" sz="3000" dirty="0" smtClean="0">
                <a:solidFill>
                  <a:srgbClr val="002060"/>
                </a:solidFill>
                <a:latin typeface="HGP創英角ｺﾞｼｯｸUB" pitchFamily="50" charset="-128"/>
                <a:ea typeface="HGP創英角ｺﾞｼｯｸUB" pitchFamily="50" charset="-128"/>
              </a:rPr>
              <a:t>　乱用薬物がナゼ無くならないのか　</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en-US" altLang="ja-JP" sz="3000" dirty="0" smtClean="0">
                <a:solidFill>
                  <a:srgbClr val="002060"/>
                </a:solidFill>
                <a:latin typeface="HGP創英角ｺﾞｼｯｸUB" pitchFamily="50" charset="-128"/>
                <a:ea typeface="HGP創英角ｺﾞｼｯｸUB" pitchFamily="50" charset="-128"/>
              </a:rPr>
              <a:t>Ⅴ</a:t>
            </a:r>
            <a:r>
              <a:rPr lang="ja-JP" altLang="en-US" sz="3000" dirty="0">
                <a:solidFill>
                  <a:srgbClr val="002060"/>
                </a:solidFill>
                <a:latin typeface="HGP創英角ｺﾞｼｯｸUB" pitchFamily="50" charset="-128"/>
                <a:ea typeface="HGP創英角ｺﾞｼｯｸUB" pitchFamily="50" charset="-128"/>
              </a:rPr>
              <a:t>　</a:t>
            </a:r>
            <a:r>
              <a:rPr lang="ja-JP" altLang="en-US" sz="3000" dirty="0" smtClean="0">
                <a:solidFill>
                  <a:srgbClr val="002060"/>
                </a:solidFill>
                <a:latin typeface="HGP創英角ｺﾞｼｯｸUB" pitchFamily="50" charset="-128"/>
                <a:ea typeface="HGP創英角ｺﾞｼｯｸUB" pitchFamily="50" charset="-128"/>
              </a:rPr>
              <a:t>薬物の基本的な話</a:t>
            </a:r>
            <a:endParaRPr kumimoji="1" lang="ja-JP" altLang="en-US" sz="3000" dirty="0"/>
          </a:p>
        </p:txBody>
      </p:sp>
      <p:pic>
        <p:nvPicPr>
          <p:cNvPr id="4" name="図 3"/>
          <p:cNvPicPr>
            <a:picLocks noChangeAspect="1"/>
          </p:cNvPicPr>
          <p:nvPr/>
        </p:nvPicPr>
        <p:blipFill>
          <a:blip r:embed="rId3" cstate="print"/>
          <a:stretch>
            <a:fillRect/>
          </a:stretch>
        </p:blipFill>
        <p:spPr>
          <a:xfrm>
            <a:off x="323528" y="3212976"/>
            <a:ext cx="8577815" cy="1450974"/>
          </a:xfrm>
          <a:prstGeom prst="rect">
            <a:avLst/>
          </a:prstGeom>
        </p:spPr>
      </p:pic>
    </p:spTree>
    <p:extLst>
      <p:ext uri="{BB962C8B-B14F-4D97-AF65-F5344CB8AC3E}">
        <p14:creationId xmlns:p14="http://schemas.microsoft.com/office/powerpoint/2010/main" val="5874833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24744"/>
            <a:ext cx="8229600" cy="1296144"/>
          </a:xfrm>
        </p:spPr>
        <p:txBody>
          <a:bodyPr>
            <a:normAutofit fontScale="90000"/>
          </a:bodyPr>
          <a:lstStyle/>
          <a:p>
            <a:r>
              <a:rPr kumimoji="1" lang="ja-JP" altLang="en-US" sz="11500" dirty="0" smtClean="0">
                <a:solidFill>
                  <a:srgbClr val="C00000"/>
                </a:solidFill>
                <a:latin typeface="HGS創英角ｺﾞｼｯｸUB" pitchFamily="50" charset="-128"/>
                <a:ea typeface="HGS創英角ｺﾞｼｯｸUB" pitchFamily="50" charset="-128"/>
              </a:rPr>
              <a:t>初めに</a:t>
            </a:r>
            <a:endParaRPr kumimoji="1" lang="ja-JP" altLang="en-US" sz="11500" dirty="0">
              <a:solidFill>
                <a:srgbClr val="C00000"/>
              </a:solidFill>
              <a:latin typeface="HGS創英角ｺﾞｼｯｸUB" pitchFamily="50" charset="-128"/>
              <a:ea typeface="HGS創英角ｺﾞｼｯｸUB" pitchFamily="50" charset="-128"/>
            </a:endParaRPr>
          </a:p>
        </p:txBody>
      </p:sp>
      <p:sp>
        <p:nvSpPr>
          <p:cNvPr id="3" name="タイトル 1"/>
          <p:cNvSpPr txBox="1">
            <a:spLocks/>
          </p:cNvSpPr>
          <p:nvPr/>
        </p:nvSpPr>
        <p:spPr>
          <a:xfrm>
            <a:off x="611560" y="3284984"/>
            <a:ext cx="8229600" cy="2664296"/>
          </a:xfrm>
          <a:prstGeom prst="rect">
            <a:avLst/>
          </a:prstGeom>
        </p:spPr>
        <p:txBody>
          <a:bodyPr vert="horz" lIns="91440" tIns="45720" rIns="91440" bIns="45720" rtlCol="0" anchor="ctr">
            <a:noAutofit/>
          </a:bodyPr>
          <a:lstStyle/>
          <a:p>
            <a:pPr algn="ctr">
              <a:spcBef>
                <a:spcPct val="0"/>
              </a:spcBef>
              <a:defRPr/>
            </a:pPr>
            <a:r>
              <a:rPr lang="ja-JP" altLang="en-US" sz="5400" dirty="0" smtClean="0">
                <a:solidFill>
                  <a:srgbClr val="002060"/>
                </a:solidFill>
                <a:latin typeface="HGS創英角ｺﾞｼｯｸUB" pitchFamily="50" charset="-128"/>
                <a:ea typeface="HGS創英角ｺﾞｼｯｸUB" pitchFamily="50" charset="-128"/>
              </a:rPr>
              <a:t>今、何故</a:t>
            </a:r>
            <a:endParaRPr lang="en-US" altLang="ja-JP" sz="5400" dirty="0" smtClean="0">
              <a:solidFill>
                <a:srgbClr val="002060"/>
              </a:solidFill>
              <a:latin typeface="HGS創英角ｺﾞｼｯｸUB" pitchFamily="50" charset="-128"/>
              <a:ea typeface="HGS創英角ｺﾞｼｯｸUB" pitchFamily="50" charset="-128"/>
            </a:endParaRPr>
          </a:p>
          <a:p>
            <a:pPr algn="ctr">
              <a:spcBef>
                <a:spcPct val="0"/>
              </a:spcBef>
              <a:defRPr/>
            </a:pPr>
            <a:r>
              <a:rPr lang="ja-JP" altLang="en-US" sz="5400" dirty="0" smtClean="0">
                <a:solidFill>
                  <a:srgbClr val="002060"/>
                </a:solidFill>
                <a:latin typeface="HGS創英角ｺﾞｼｯｸUB" pitchFamily="50" charset="-128"/>
                <a:ea typeface="HGS創英角ｺﾞｼｯｸUB" pitchFamily="50" charset="-128"/>
              </a:rPr>
              <a:t>大人の薬物乱用防止教育が必要なのか</a:t>
            </a:r>
            <a:endParaRPr lang="ja-JP" altLang="en-US" sz="5400" dirty="0">
              <a:solidFill>
                <a:srgbClr val="002060"/>
              </a:solidFill>
              <a:latin typeface="HGS創英角ｺﾞｼｯｸUB" pitchFamily="50" charset="-128"/>
              <a:ea typeface="HGS創英角ｺﾞｼｯｸUB" pitchFamily="50" charset="-128"/>
            </a:endParaRPr>
          </a:p>
        </p:txBody>
      </p:sp>
    </p:spTree>
    <p:extLst>
      <p:ext uri="{BB962C8B-B14F-4D97-AF65-F5344CB8AC3E}">
        <p14:creationId xmlns:p14="http://schemas.microsoft.com/office/powerpoint/2010/main" val="16200247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0"/>
            <a:ext cx="7772400" cy="1368152"/>
          </a:xfrm>
        </p:spPr>
        <p:txBody>
          <a:bodyPr>
            <a:normAutofit/>
          </a:bodyPr>
          <a:lstStyle/>
          <a:p>
            <a:r>
              <a:rPr kumimoji="1" lang="ja-JP" altLang="en-US" sz="3200" dirty="0" smtClean="0">
                <a:solidFill>
                  <a:schemeClr val="accent6">
                    <a:lumMod val="60000"/>
                    <a:lumOff val="40000"/>
                  </a:schemeClr>
                </a:solidFill>
                <a:latin typeface="HGS創英角ｺﾞｼｯｸUB" pitchFamily="50" charset="-128"/>
                <a:ea typeface="HGS創英角ｺﾞｼｯｸUB" pitchFamily="50" charset="-128"/>
              </a:rPr>
              <a:t>中高年の薬物乱用防止は</a:t>
            </a:r>
            <a:r>
              <a:rPr kumimoji="1" lang="en-US" altLang="ja-JP" sz="3200" dirty="0" smtClean="0">
                <a:solidFill>
                  <a:schemeClr val="accent6">
                    <a:lumMod val="60000"/>
                    <a:lumOff val="40000"/>
                  </a:schemeClr>
                </a:solidFill>
                <a:latin typeface="HGS創英角ｺﾞｼｯｸUB" pitchFamily="50" charset="-128"/>
                <a:ea typeface="HGS創英角ｺﾞｼｯｸUB" pitchFamily="50" charset="-128"/>
              </a:rPr>
              <a:t/>
            </a:r>
            <a:br>
              <a:rPr kumimoji="1" lang="en-US" altLang="ja-JP" sz="3200" dirty="0" smtClean="0">
                <a:solidFill>
                  <a:schemeClr val="accent6">
                    <a:lumMod val="60000"/>
                    <a:lumOff val="40000"/>
                  </a:schemeClr>
                </a:solidFill>
                <a:latin typeface="HGS創英角ｺﾞｼｯｸUB" pitchFamily="50" charset="-128"/>
                <a:ea typeface="HGS創英角ｺﾞｼｯｸUB" pitchFamily="50" charset="-128"/>
              </a:rPr>
            </a:br>
            <a:r>
              <a:rPr lang="ja-JP" altLang="en-US" sz="3200" dirty="0" smtClean="0">
                <a:solidFill>
                  <a:schemeClr val="accent6">
                    <a:lumMod val="60000"/>
                    <a:lumOff val="40000"/>
                  </a:schemeClr>
                </a:solidFill>
                <a:latin typeface="HGS創英角ｺﾞｼｯｸUB" pitchFamily="50" charset="-128"/>
                <a:ea typeface="HGS創英角ｺﾞｼｯｸUB" pitchFamily="50" charset="-128"/>
              </a:rPr>
              <a:t>薬物の正しい知識だけでは対応できない</a:t>
            </a:r>
            <a:endParaRPr kumimoji="1" lang="ja-JP" altLang="en-US" sz="3200" dirty="0">
              <a:solidFill>
                <a:schemeClr val="accent6">
                  <a:lumMod val="60000"/>
                  <a:lumOff val="40000"/>
                </a:schemeClr>
              </a:solidFill>
              <a:latin typeface="HGS創英角ｺﾞｼｯｸUB" pitchFamily="50" charset="-128"/>
              <a:ea typeface="HGS創英角ｺﾞｼｯｸUB" pitchFamily="50" charset="-128"/>
            </a:endParaRPr>
          </a:p>
        </p:txBody>
      </p:sp>
      <p:sp>
        <p:nvSpPr>
          <p:cNvPr id="3" name="サブタイトル 2"/>
          <p:cNvSpPr>
            <a:spLocks noGrp="1"/>
          </p:cNvSpPr>
          <p:nvPr>
            <p:ph type="subTitle" idx="1"/>
          </p:nvPr>
        </p:nvSpPr>
        <p:spPr>
          <a:xfrm>
            <a:off x="467544" y="2060848"/>
            <a:ext cx="8208912" cy="4176464"/>
          </a:xfrm>
        </p:spPr>
        <p:txBody>
          <a:bodyPr>
            <a:normAutofit/>
          </a:bodyPr>
          <a:lstStyle/>
          <a:p>
            <a:pPr algn="l"/>
            <a:r>
              <a:rPr lang="en-US" altLang="ja-JP" sz="2800" dirty="0" smtClean="0">
                <a:solidFill>
                  <a:srgbClr val="FFFF00"/>
                </a:solidFill>
                <a:latin typeface="HGP創英角ｺﾞｼｯｸUB" pitchFamily="50" charset="-128"/>
                <a:ea typeface="HGP創英角ｺﾞｼｯｸUB" pitchFamily="50" charset="-128"/>
              </a:rPr>
              <a:t>ⅰ</a:t>
            </a:r>
            <a:r>
              <a:rPr lang="ja-JP" altLang="en-US" sz="2800" dirty="0" smtClean="0">
                <a:solidFill>
                  <a:srgbClr val="FFFF00"/>
                </a:solidFill>
                <a:latin typeface="HGP創英角ｺﾞｼｯｸUB" pitchFamily="50" charset="-128"/>
                <a:ea typeface="HGP創英角ｺﾞｼｯｸUB" pitchFamily="50" charset="-128"/>
              </a:rPr>
              <a:t>）　「ストレスの影響」</a:t>
            </a:r>
            <a:r>
              <a:rPr lang="ja-JP" altLang="en-US" sz="2800" dirty="0" smtClean="0">
                <a:solidFill>
                  <a:schemeClr val="tx1"/>
                </a:solidFill>
                <a:latin typeface="HGP創英角ｺﾞｼｯｸUB" pitchFamily="50" charset="-128"/>
                <a:ea typeface="HGP創英角ｺﾞｼｯｸUB" pitchFamily="50" charset="-128"/>
              </a:rPr>
              <a:t>　→　「うつ」　　→　　「自殺」　</a:t>
            </a:r>
            <a:endParaRPr lang="en-US" altLang="ja-JP" sz="1800" dirty="0" smtClean="0">
              <a:solidFill>
                <a:schemeClr val="tx1"/>
              </a:solidFill>
              <a:latin typeface="HGP創英角ｺﾞｼｯｸUB" pitchFamily="50" charset="-128"/>
              <a:ea typeface="HGP創英角ｺﾞｼｯｸUB" pitchFamily="50" charset="-128"/>
            </a:endParaRPr>
          </a:p>
          <a:p>
            <a:pPr algn="l"/>
            <a:r>
              <a:rPr lang="ja-JP" altLang="en-US" sz="1400" dirty="0" smtClean="0">
                <a:solidFill>
                  <a:schemeClr val="tx1"/>
                </a:solidFill>
                <a:latin typeface="HGP創英角ｺﾞｼｯｸUB" pitchFamily="50" charset="-128"/>
                <a:ea typeface="HGP創英角ｺﾞｼｯｸUB" pitchFamily="50" charset="-128"/>
              </a:rPr>
              <a:t>　　　　　　　　　　　　　　　　　　　　　　　　　　　　　　　　　　　　　</a:t>
            </a:r>
            <a:r>
              <a:rPr lang="ja-JP" altLang="en-US" sz="1600" dirty="0" smtClean="0">
                <a:solidFill>
                  <a:schemeClr val="tx1"/>
                </a:solidFill>
                <a:latin typeface="HGP創英角ｺﾞｼｯｸUB" pitchFamily="50" charset="-128"/>
                <a:ea typeface="HGP創英角ｺﾞｼｯｸUB" pitchFamily="50" charset="-128"/>
              </a:rPr>
              <a:t>自殺者数・・Ｈ１０～２３年・・３万人超え</a:t>
            </a:r>
            <a:endParaRPr lang="en-US" altLang="ja-JP" sz="1600" dirty="0" smtClean="0">
              <a:solidFill>
                <a:schemeClr val="tx1"/>
              </a:solidFill>
              <a:latin typeface="HGP創英角ｺﾞｼｯｸUB" pitchFamily="50" charset="-128"/>
              <a:ea typeface="HGP創英角ｺﾞｼｯｸUB" pitchFamily="50" charset="-128"/>
            </a:endParaRPr>
          </a:p>
          <a:p>
            <a:pPr algn="l"/>
            <a:r>
              <a:rPr lang="ja-JP" altLang="en-US" sz="1600" dirty="0" smtClean="0">
                <a:solidFill>
                  <a:schemeClr val="tx1"/>
                </a:solidFill>
                <a:latin typeface="HGP創英角ｺﾞｼｯｸUB" pitchFamily="50" charset="-128"/>
                <a:ea typeface="HGP創英角ｺﾞｼｯｸUB" pitchFamily="50" charset="-128"/>
              </a:rPr>
              <a:t>　　　　　　　　　　　　　　　　　　　　　　　　　　　　　　　　　　　　　　　　　　　 Ｈ２</a:t>
            </a:r>
            <a:r>
              <a:rPr lang="en-US" altLang="ja-JP" sz="1600" dirty="0" smtClean="0">
                <a:solidFill>
                  <a:schemeClr val="tx1"/>
                </a:solidFill>
                <a:latin typeface="HGP創英角ｺﾞｼｯｸUB" pitchFamily="50" charset="-128"/>
                <a:ea typeface="HGP創英角ｺﾞｼｯｸUB" pitchFamily="50" charset="-128"/>
              </a:rPr>
              <a:t>5</a:t>
            </a:r>
            <a:r>
              <a:rPr lang="ja-JP" altLang="en-US" sz="1600" dirty="0" smtClean="0">
                <a:solidFill>
                  <a:schemeClr val="tx1"/>
                </a:solidFill>
                <a:latin typeface="HGP創英角ｺﾞｼｯｸUB" pitchFamily="50" charset="-128"/>
                <a:ea typeface="HGP創英角ｺﾞｼｯｸUB" pitchFamily="50" charset="-128"/>
              </a:rPr>
              <a:t>年は約２万</a:t>
            </a:r>
            <a:r>
              <a:rPr lang="en-US" altLang="ja-JP" sz="1600" dirty="0" smtClean="0">
                <a:solidFill>
                  <a:schemeClr val="tx1"/>
                </a:solidFill>
                <a:latin typeface="HGP創英角ｺﾞｼｯｸUB" pitchFamily="50" charset="-128"/>
                <a:ea typeface="HGP創英角ｺﾞｼｯｸUB" pitchFamily="50" charset="-128"/>
              </a:rPr>
              <a:t>800</a:t>
            </a:r>
            <a:r>
              <a:rPr lang="en-US" altLang="ja-JP" sz="1600" dirty="0">
                <a:solidFill>
                  <a:schemeClr val="tx1"/>
                </a:solidFill>
                <a:latin typeface="HGP創英角ｺﾞｼｯｸUB" pitchFamily="50" charset="-128"/>
                <a:ea typeface="HGP創英角ｺﾞｼｯｸUB" pitchFamily="50" charset="-128"/>
              </a:rPr>
              <a:t>0</a:t>
            </a:r>
            <a:r>
              <a:rPr lang="ja-JP" altLang="en-US" sz="1600" dirty="0" smtClean="0">
                <a:solidFill>
                  <a:schemeClr val="tx1"/>
                </a:solidFill>
                <a:latin typeface="HGP創英角ｺﾞｼｯｸUB" pitchFamily="50" charset="-128"/>
                <a:ea typeface="HGP創英角ｺﾞｼｯｸUB" pitchFamily="50" charset="-128"/>
              </a:rPr>
              <a:t>人</a:t>
            </a:r>
            <a:endParaRPr lang="en-US" altLang="ja-JP" sz="1600" dirty="0" smtClean="0">
              <a:solidFill>
                <a:schemeClr val="tx1"/>
              </a:solidFill>
              <a:latin typeface="HGP創英角ｺﾞｼｯｸUB" pitchFamily="50" charset="-128"/>
              <a:ea typeface="HGP創英角ｺﾞｼｯｸUB" pitchFamily="50" charset="-128"/>
            </a:endParaRPr>
          </a:p>
          <a:p>
            <a:pPr algn="l"/>
            <a:r>
              <a:rPr lang="ja-JP" altLang="en-US" sz="1600" dirty="0" smtClean="0">
                <a:solidFill>
                  <a:schemeClr val="tx1"/>
                </a:solidFill>
                <a:latin typeface="HGP創英角ｺﾞｼｯｸUB" pitchFamily="50" charset="-128"/>
                <a:ea typeface="HGP創英角ｺﾞｼｯｸUB" pitchFamily="50" charset="-128"/>
              </a:rPr>
              <a:t>　　　　　　　　　　　　　　　　　　　　　　　　　　　　　　　　自殺原因の半数は健康の不安　　　</a:t>
            </a:r>
            <a:endParaRPr lang="en-US" altLang="ja-JP" sz="1600" dirty="0" smtClean="0">
              <a:solidFill>
                <a:schemeClr val="tx1"/>
              </a:solidFill>
              <a:latin typeface="HGP創英角ｺﾞｼｯｸUB" pitchFamily="50" charset="-128"/>
              <a:ea typeface="HGP創英角ｺﾞｼｯｸUB" pitchFamily="50" charset="-128"/>
            </a:endParaRPr>
          </a:p>
          <a:p>
            <a:pPr algn="l"/>
            <a:r>
              <a:rPr lang="ja-JP" altLang="en-US" sz="1600" dirty="0" smtClean="0">
                <a:solidFill>
                  <a:schemeClr val="tx1"/>
                </a:solidFill>
                <a:latin typeface="HGP創英角ｺﾞｼｯｸUB" pitchFamily="50" charset="-128"/>
                <a:ea typeface="HGP創英角ｺﾞｼｯｸUB" pitchFamily="50" charset="-128"/>
              </a:rPr>
              <a:t>　　　　　　　　　　　　　　　　　　　　　　　　　　　　　　　　　　　　　（交通事故死・・Ｈ２５年約４</a:t>
            </a:r>
            <a:r>
              <a:rPr lang="en-US" altLang="ja-JP" sz="1600" dirty="0" smtClean="0">
                <a:solidFill>
                  <a:schemeClr val="tx1"/>
                </a:solidFill>
                <a:latin typeface="HGP創英角ｺﾞｼｯｸUB" pitchFamily="50" charset="-128"/>
                <a:ea typeface="HGP創英角ｺﾞｼｯｸUB" pitchFamily="50" charset="-128"/>
              </a:rPr>
              <a:t>400</a:t>
            </a:r>
            <a:r>
              <a:rPr lang="ja-JP" altLang="en-US" sz="1600" dirty="0" smtClean="0">
                <a:solidFill>
                  <a:schemeClr val="tx1"/>
                </a:solidFill>
                <a:latin typeface="HGP創英角ｺﾞｼｯｸUB" pitchFamily="50" charset="-128"/>
                <a:ea typeface="HGP創英角ｺﾞｼｯｸUB" pitchFamily="50" charset="-128"/>
              </a:rPr>
              <a:t>人）</a:t>
            </a:r>
            <a:r>
              <a:rPr lang="ja-JP" altLang="en-US" sz="1400" dirty="0" smtClean="0">
                <a:solidFill>
                  <a:schemeClr val="tx1"/>
                </a:solidFill>
                <a:latin typeface="HGP創英角ｺﾞｼｯｸUB" pitchFamily="50" charset="-128"/>
                <a:ea typeface="HGP創英角ｺﾞｼｯｸUB" pitchFamily="50" charset="-128"/>
              </a:rPr>
              <a:t>　</a:t>
            </a:r>
            <a:endParaRPr lang="en-US" altLang="ja-JP" sz="1400" dirty="0" smtClean="0">
              <a:solidFill>
                <a:schemeClr val="tx1"/>
              </a:solidFill>
              <a:latin typeface="HGP創英角ｺﾞｼｯｸUB" pitchFamily="50" charset="-128"/>
              <a:ea typeface="HGP創英角ｺﾞｼｯｸUB" pitchFamily="50" charset="-128"/>
            </a:endParaRPr>
          </a:p>
          <a:p>
            <a:pPr algn="l"/>
            <a:r>
              <a:rPr lang="ja-JP" altLang="en-US" sz="1400" dirty="0" smtClean="0">
                <a:solidFill>
                  <a:schemeClr val="tx1"/>
                </a:solidFill>
                <a:latin typeface="HGP創英角ｺﾞｼｯｸUB" pitchFamily="50" charset="-128"/>
                <a:ea typeface="HGP創英角ｺﾞｼｯｸUB" pitchFamily="50" charset="-128"/>
              </a:rPr>
              <a:t> </a:t>
            </a:r>
            <a:r>
              <a:rPr lang="en-US" altLang="ja-JP" sz="2800" dirty="0" smtClean="0">
                <a:solidFill>
                  <a:srgbClr val="FFFF00"/>
                </a:solidFill>
                <a:latin typeface="HGP創英角ｺﾞｼｯｸUB" pitchFamily="50" charset="-128"/>
                <a:ea typeface="HGP創英角ｺﾞｼｯｸUB" pitchFamily="50" charset="-128"/>
              </a:rPr>
              <a:t>ⅱ</a:t>
            </a:r>
            <a:r>
              <a:rPr lang="ja-JP" altLang="en-US" sz="2800" dirty="0" smtClean="0">
                <a:solidFill>
                  <a:srgbClr val="FFFF00"/>
                </a:solidFill>
                <a:latin typeface="HGP創英角ｺﾞｼｯｸUB" pitchFamily="50" charset="-128"/>
                <a:ea typeface="HGP創英角ｺﾞｼｯｸUB" pitchFamily="50" charset="-128"/>
              </a:rPr>
              <a:t>）</a:t>
            </a:r>
            <a:r>
              <a:rPr lang="ja-JP" altLang="en-US" sz="2400" dirty="0" smtClean="0">
                <a:solidFill>
                  <a:srgbClr val="FFFF00"/>
                </a:solidFill>
                <a:latin typeface="HGP創英角ｺﾞｼｯｸUB" pitchFamily="50" charset="-128"/>
                <a:ea typeface="HGP創英角ｺﾞｼｯｸUB" pitchFamily="50" charset="-128"/>
              </a:rPr>
              <a:t>　</a:t>
            </a:r>
            <a:r>
              <a:rPr lang="ja-JP" altLang="en-US" sz="2800" dirty="0" smtClean="0">
                <a:solidFill>
                  <a:srgbClr val="FFFF00"/>
                </a:solidFill>
                <a:latin typeface="HGP創英角ｺﾞｼｯｸUB" pitchFamily="50" charset="-128"/>
                <a:ea typeface="HGP創英角ｺﾞｼｯｸUB" pitchFamily="50" charset="-128"/>
              </a:rPr>
              <a:t>「ストレスの回避」</a:t>
            </a:r>
            <a:r>
              <a:rPr lang="ja-JP" altLang="en-US" sz="1800" dirty="0" smtClean="0">
                <a:solidFill>
                  <a:srgbClr val="FFFF00"/>
                </a:solidFill>
                <a:latin typeface="HGP創英角ｺﾞｼｯｸUB" pitchFamily="50" charset="-128"/>
                <a:ea typeface="HGP創英角ｺﾞｼｯｸUB" pitchFamily="50" charset="-128"/>
              </a:rPr>
              <a:t>　</a:t>
            </a:r>
            <a:endParaRPr lang="en-US" altLang="ja-JP" sz="1800" dirty="0" smtClean="0">
              <a:solidFill>
                <a:srgbClr val="FFFF00"/>
              </a:solidFill>
              <a:latin typeface="HGP創英角ｺﾞｼｯｸUB" pitchFamily="50" charset="-128"/>
              <a:ea typeface="HGP創英角ｺﾞｼｯｸUB" pitchFamily="50" charset="-128"/>
            </a:endParaRPr>
          </a:p>
          <a:p>
            <a:pPr algn="l"/>
            <a:r>
              <a:rPr lang="ja-JP" altLang="en-US" sz="1800" dirty="0" smtClean="0">
                <a:solidFill>
                  <a:schemeClr val="tx1"/>
                </a:solidFill>
                <a:latin typeface="HGP創英角ｺﾞｼｯｸUB" pitchFamily="50" charset="-128"/>
                <a:ea typeface="HGP創英角ｺﾞｼｯｸUB" pitchFamily="50" charset="-128"/>
              </a:rPr>
              <a:t>　　　　　　　 　  　  </a:t>
            </a:r>
            <a:r>
              <a:rPr lang="ja-JP" altLang="en-US" sz="1800" dirty="0" smtClean="0">
                <a:solidFill>
                  <a:schemeClr val="accent6">
                    <a:lumMod val="60000"/>
                    <a:lumOff val="40000"/>
                  </a:schemeClr>
                </a:solidFill>
                <a:latin typeface="HGP創英角ｺﾞｼｯｸUB" pitchFamily="50" charset="-128"/>
                <a:ea typeface="HGP創英角ｺﾞｼｯｸUB" pitchFamily="50" charset="-128"/>
              </a:rPr>
              <a:t>①　アルコール依存</a:t>
            </a:r>
            <a:endParaRPr lang="en-US" altLang="ja-JP" sz="1800" dirty="0" smtClean="0">
              <a:solidFill>
                <a:schemeClr val="accent6">
                  <a:lumMod val="60000"/>
                  <a:lumOff val="40000"/>
                </a:schemeClr>
              </a:solidFill>
              <a:latin typeface="HGP創英角ｺﾞｼｯｸUB" pitchFamily="50" charset="-128"/>
              <a:ea typeface="HGP創英角ｺﾞｼｯｸUB" pitchFamily="50" charset="-128"/>
            </a:endParaRPr>
          </a:p>
          <a:p>
            <a:pPr algn="l"/>
            <a:r>
              <a:rPr lang="ja-JP" altLang="en-US" sz="1800" dirty="0" smtClean="0">
                <a:solidFill>
                  <a:schemeClr val="accent6">
                    <a:lumMod val="60000"/>
                    <a:lumOff val="40000"/>
                  </a:schemeClr>
                </a:solidFill>
                <a:latin typeface="HGP創英角ｺﾞｼｯｸUB" pitchFamily="50" charset="-128"/>
                <a:ea typeface="HGP創英角ｺﾞｼｯｸUB" pitchFamily="50" charset="-128"/>
              </a:rPr>
              <a:t>　　　　　　　　　 　　②　薬物依存</a:t>
            </a:r>
            <a:endParaRPr lang="en-US" altLang="ja-JP" sz="1800" dirty="0" smtClean="0">
              <a:solidFill>
                <a:schemeClr val="accent6">
                  <a:lumMod val="60000"/>
                  <a:lumOff val="40000"/>
                </a:schemeClr>
              </a:solidFill>
              <a:latin typeface="HGP創英角ｺﾞｼｯｸUB" pitchFamily="50" charset="-128"/>
              <a:ea typeface="HGP創英角ｺﾞｼｯｸUB" pitchFamily="50" charset="-128"/>
            </a:endParaRPr>
          </a:p>
          <a:p>
            <a:pPr algn="l"/>
            <a:r>
              <a:rPr lang="ja-JP" altLang="en-US" sz="1800" dirty="0" smtClean="0">
                <a:solidFill>
                  <a:schemeClr val="accent6">
                    <a:lumMod val="60000"/>
                    <a:lumOff val="40000"/>
                  </a:schemeClr>
                </a:solidFill>
                <a:latin typeface="HGP創英角ｺﾞｼｯｸUB" pitchFamily="50" charset="-128"/>
                <a:ea typeface="HGP創英角ｺﾞｼｯｸUB" pitchFamily="50" charset="-128"/>
              </a:rPr>
              <a:t>　　　　　　　　</a:t>
            </a:r>
            <a:r>
              <a:rPr lang="ja-JP" altLang="en-US" sz="1800" dirty="0" smtClean="0">
                <a:solidFill>
                  <a:schemeClr val="tx1"/>
                </a:solidFill>
                <a:latin typeface="HGP創英角ｺﾞｼｯｸUB" pitchFamily="50" charset="-128"/>
                <a:ea typeface="HGP創英角ｺﾞｼｯｸUB" pitchFamily="50" charset="-128"/>
              </a:rPr>
              <a:t>　 </a:t>
            </a:r>
            <a:r>
              <a:rPr lang="ja-JP" altLang="en-US" sz="1800" dirty="0" smtClean="0">
                <a:solidFill>
                  <a:schemeClr val="accent6">
                    <a:lumMod val="60000"/>
                    <a:lumOff val="40000"/>
                  </a:schemeClr>
                </a:solidFill>
                <a:latin typeface="HGP創英角ｺﾞｼｯｸUB" pitchFamily="50" charset="-128"/>
                <a:ea typeface="HGP創英角ｺﾞｼｯｸUB" pitchFamily="50" charset="-128"/>
              </a:rPr>
              <a:t>　　③　向精神薬や購入可能な医薬品　</a:t>
            </a:r>
            <a:endParaRPr lang="en-US" altLang="ja-JP" sz="1800" dirty="0" smtClean="0">
              <a:solidFill>
                <a:schemeClr val="accent6">
                  <a:lumMod val="60000"/>
                  <a:lumOff val="40000"/>
                </a:schemeClr>
              </a:solidFill>
              <a:latin typeface="HGP創英角ｺﾞｼｯｸUB" pitchFamily="50" charset="-128"/>
              <a:ea typeface="HGP創英角ｺﾞｼｯｸUB" pitchFamily="50" charset="-128"/>
            </a:endParaRPr>
          </a:p>
          <a:p>
            <a:pPr algn="l"/>
            <a:r>
              <a:rPr lang="en-US" altLang="ja-JP" sz="1800" dirty="0" smtClean="0">
                <a:solidFill>
                  <a:schemeClr val="accent6">
                    <a:lumMod val="60000"/>
                    <a:lumOff val="40000"/>
                  </a:schemeClr>
                </a:solidFill>
                <a:latin typeface="HGP創英角ｺﾞｼｯｸUB" pitchFamily="50" charset="-128"/>
                <a:ea typeface="HGP創英角ｺﾞｼｯｸUB" pitchFamily="50" charset="-128"/>
              </a:rPr>
              <a:t>                                          </a:t>
            </a:r>
            <a:r>
              <a:rPr lang="ja-JP" altLang="en-US" sz="1800" dirty="0" smtClean="0">
                <a:solidFill>
                  <a:schemeClr val="accent6">
                    <a:lumMod val="60000"/>
                    <a:lumOff val="40000"/>
                  </a:schemeClr>
                </a:solidFill>
                <a:latin typeface="HGP創英角ｺﾞｼｯｸUB" pitchFamily="50" charset="-128"/>
                <a:ea typeface="HGP創英角ｺﾞｼｯｸUB" pitchFamily="50" charset="-128"/>
              </a:rPr>
              <a:t>→→→　ネット販売の落とし穴　→　違法薬物</a:t>
            </a:r>
            <a:endParaRPr lang="en-US" altLang="ja-JP" sz="1800" dirty="0" smtClean="0">
              <a:solidFill>
                <a:schemeClr val="accent6">
                  <a:lumMod val="60000"/>
                  <a:lumOff val="40000"/>
                </a:schemeClr>
              </a:solidFill>
              <a:latin typeface="HGP創英角ｺﾞｼｯｸUB" pitchFamily="50" charset="-128"/>
              <a:ea typeface="HGP創英角ｺﾞｼｯｸUB" pitchFamily="50" charset="-128"/>
            </a:endParaRPr>
          </a:p>
          <a:p>
            <a:pPr algn="l"/>
            <a:r>
              <a:rPr lang="ja-JP" altLang="en-US" sz="1800" dirty="0" smtClean="0">
                <a:solidFill>
                  <a:schemeClr val="tx1"/>
                </a:solidFill>
                <a:latin typeface="HGP創英角ｺﾞｼｯｸUB" pitchFamily="50" charset="-128"/>
                <a:ea typeface="HGP創英角ｺﾞｼｯｸUB" pitchFamily="50" charset="-128"/>
              </a:rPr>
              <a:t>                  </a:t>
            </a:r>
            <a:endParaRPr lang="en-US" altLang="ja-JP" sz="1800" dirty="0" smtClean="0">
              <a:solidFill>
                <a:schemeClr val="tx1"/>
              </a:solidFill>
              <a:latin typeface="HGP創英角ｺﾞｼｯｸUB" pitchFamily="50" charset="-128"/>
              <a:ea typeface="HGP創英角ｺﾞｼｯｸUB" pitchFamily="50" charset="-128"/>
            </a:endParaRPr>
          </a:p>
          <a:p>
            <a:pPr algn="l"/>
            <a:r>
              <a:rPr lang="ja-JP" altLang="en-US" sz="1800" dirty="0" smtClean="0">
                <a:solidFill>
                  <a:schemeClr val="tx1"/>
                </a:solidFill>
                <a:latin typeface="HGP創英角ｺﾞｼｯｸUB" pitchFamily="50" charset="-128"/>
                <a:ea typeface="HGP創英角ｺﾞｼｯｸUB" pitchFamily="50" charset="-128"/>
              </a:rPr>
              <a:t>　 　</a:t>
            </a:r>
            <a:endParaRPr lang="en-US" altLang="ja-JP" sz="1400" dirty="0" smtClean="0">
              <a:solidFill>
                <a:schemeClr val="tx1"/>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1143716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5400" u="sng" dirty="0" smtClean="0">
                <a:solidFill>
                  <a:srgbClr val="C00000"/>
                </a:solidFill>
                <a:latin typeface="HGP創英角ｺﾞｼｯｸUB" pitchFamily="50" charset="-128"/>
                <a:ea typeface="HGP創英角ｺﾞｼｯｸUB" pitchFamily="50" charset="-128"/>
              </a:rPr>
              <a:t>本日</a:t>
            </a:r>
            <a:r>
              <a:rPr lang="ja-JP" altLang="en-US" sz="5400" u="sng" dirty="0">
                <a:solidFill>
                  <a:srgbClr val="C00000"/>
                </a:solidFill>
                <a:latin typeface="HGP創英角ｺﾞｼｯｸUB" pitchFamily="50" charset="-128"/>
                <a:ea typeface="HGP創英角ｺﾞｼｯｸUB" pitchFamily="50" charset="-128"/>
              </a:rPr>
              <a:t>の話の</a:t>
            </a:r>
            <a:r>
              <a:rPr lang="ja-JP" altLang="en-US" sz="5400" u="sng" dirty="0" smtClean="0">
                <a:solidFill>
                  <a:srgbClr val="C00000"/>
                </a:solidFill>
                <a:latin typeface="HGP創英角ｺﾞｼｯｸUB" pitchFamily="50" charset="-128"/>
                <a:ea typeface="HGP創英角ｺﾞｼｯｸUB" pitchFamily="50" charset="-128"/>
              </a:rPr>
              <a:t>構成</a:t>
            </a:r>
            <a:endParaRPr kumimoji="1" lang="ja-JP" altLang="en-US" u="sng" dirty="0">
              <a:solidFill>
                <a:srgbClr val="C00000"/>
              </a:solidFill>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a:xfrm>
            <a:off x="1331640" y="1628800"/>
            <a:ext cx="7166896" cy="5040560"/>
          </a:xfrm>
          <a:solidFill>
            <a:schemeClr val="accent2">
              <a:lumMod val="60000"/>
              <a:lumOff val="40000"/>
            </a:schemeClr>
          </a:solidFill>
        </p:spPr>
        <p:txBody>
          <a:bodyPr>
            <a:normAutofit/>
          </a:bodyPr>
          <a:lstStyle/>
          <a:p>
            <a:pPr>
              <a:buNone/>
            </a:pPr>
            <a:r>
              <a:rPr lang="ja-JP" altLang="en-US" sz="31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Ⅰ</a:t>
            </a:r>
            <a:r>
              <a:rPr lang="ja-JP" altLang="en-US" sz="3000" dirty="0" smtClean="0">
                <a:solidFill>
                  <a:srgbClr val="002060"/>
                </a:solidFill>
                <a:latin typeface="HGP創英角ｺﾞｼｯｸUB" pitchFamily="50" charset="-128"/>
                <a:ea typeface="HGP創英角ｺﾞｼｯｸUB" pitchFamily="50" charset="-128"/>
              </a:rPr>
              <a:t>　大人の薬物乱用の状況</a:t>
            </a:r>
            <a:endParaRPr lang="en-US" altLang="ja-JP" sz="3000" dirty="0" smtClean="0">
              <a:solidFill>
                <a:srgbClr val="002060"/>
              </a:solidFill>
              <a:latin typeface="HGP創英角ｺﾞｼｯｸUB" pitchFamily="50" charset="-128"/>
              <a:ea typeface="HGP創英角ｺﾞｼｯｸUB" pitchFamily="50" charset="-128"/>
            </a:endParaRPr>
          </a:p>
          <a:p>
            <a:pPr>
              <a:buNone/>
            </a:pPr>
            <a:endParaRPr lang="en-US" altLang="ja-JP" sz="3000" dirty="0">
              <a:solidFill>
                <a:srgbClr val="002060"/>
              </a:solidFill>
              <a:latin typeface="HGP創英角ｺﾞｼｯｸUB" pitchFamily="50" charset="-128"/>
              <a:ea typeface="HGP創英角ｺﾞｼｯｸUB" pitchFamily="50" charset="-128"/>
            </a:endParaRPr>
          </a:p>
          <a:p>
            <a:pPr>
              <a:buNone/>
            </a:pP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Ⅱ</a:t>
            </a:r>
            <a:r>
              <a:rPr lang="ja-JP" altLang="en-US" sz="3000" dirty="0">
                <a:solidFill>
                  <a:srgbClr val="002060"/>
                </a:solidFill>
                <a:latin typeface="HGP創英角ｺﾞｼｯｸUB" pitchFamily="50" charset="-128"/>
                <a:ea typeface="HGP創英角ｺﾞｼｯｸUB" pitchFamily="50" charset="-128"/>
              </a:rPr>
              <a:t>　薬物を使用する動機</a:t>
            </a:r>
            <a:r>
              <a:rPr lang="en-US" altLang="ja-JP" sz="3000" dirty="0">
                <a:solidFill>
                  <a:srgbClr val="002060"/>
                </a:solidFill>
                <a:latin typeface="HGP創英角ｺﾞｼｯｸUB" pitchFamily="50" charset="-128"/>
                <a:ea typeface="HGP創英角ｺﾞｼｯｸUB" pitchFamily="50" charset="-128"/>
              </a:rPr>
              <a:t/>
            </a:r>
            <a:br>
              <a:rPr lang="en-US" altLang="ja-JP" sz="3000" dirty="0">
                <a:solidFill>
                  <a:srgbClr val="002060"/>
                </a:solidFill>
                <a:latin typeface="HGP創英角ｺﾞｼｯｸUB" pitchFamily="50" charset="-128"/>
                <a:ea typeface="HGP創英角ｺﾞｼｯｸUB" pitchFamily="50" charset="-128"/>
              </a:rPr>
            </a:br>
            <a:endParaRPr lang="en-US" altLang="ja-JP" sz="3000" dirty="0" smtClean="0">
              <a:solidFill>
                <a:srgbClr val="002060"/>
              </a:solidFill>
              <a:latin typeface="HGP創英角ｺﾞｼｯｸUB" pitchFamily="50" charset="-128"/>
              <a:ea typeface="HGP創英角ｺﾞｼｯｸUB" pitchFamily="50" charset="-128"/>
            </a:endParaRPr>
          </a:p>
          <a:p>
            <a:pPr>
              <a:buNone/>
            </a:pP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Ⅲ</a:t>
            </a:r>
            <a:r>
              <a:rPr lang="ja-JP" altLang="en-US" sz="3000" dirty="0" smtClean="0">
                <a:solidFill>
                  <a:srgbClr val="002060"/>
                </a:solidFill>
                <a:latin typeface="HGP創英角ｺﾞｼｯｸUB" pitchFamily="50" charset="-128"/>
                <a:ea typeface="HGP創英角ｺﾞｼｯｸUB" pitchFamily="50" charset="-128"/>
              </a:rPr>
              <a:t>　なぜ今中高年の薬物乱用なのか</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en-US" altLang="ja-JP" sz="3000" dirty="0" smtClean="0">
                <a:solidFill>
                  <a:srgbClr val="002060"/>
                </a:solidFill>
                <a:latin typeface="HGP創英角ｺﾞｼｯｸUB" pitchFamily="50" charset="-128"/>
                <a:ea typeface="HGP創英角ｺﾞｼｯｸUB" pitchFamily="50" charset="-128"/>
              </a:rPr>
              <a:t>Ⅴ</a:t>
            </a:r>
            <a:r>
              <a:rPr lang="ja-JP" altLang="en-US" sz="3000" dirty="0">
                <a:solidFill>
                  <a:srgbClr val="002060"/>
                </a:solidFill>
                <a:latin typeface="HGP創英角ｺﾞｼｯｸUB" pitchFamily="50" charset="-128"/>
                <a:ea typeface="HGP創英角ｺﾞｼｯｸUB" pitchFamily="50" charset="-128"/>
              </a:rPr>
              <a:t>　</a:t>
            </a:r>
            <a:r>
              <a:rPr lang="ja-JP" altLang="en-US" sz="3000" dirty="0" smtClean="0">
                <a:solidFill>
                  <a:srgbClr val="002060"/>
                </a:solidFill>
                <a:latin typeface="HGP創英角ｺﾞｼｯｸUB" pitchFamily="50" charset="-128"/>
                <a:ea typeface="HGP創英角ｺﾞｼｯｸUB" pitchFamily="50" charset="-128"/>
              </a:rPr>
              <a:t>薬物の基本的な話</a:t>
            </a:r>
            <a:endParaRPr kumimoji="1" lang="ja-JP" altLang="en-US" sz="3000" dirty="0"/>
          </a:p>
        </p:txBody>
      </p:sp>
      <p:pic>
        <p:nvPicPr>
          <p:cNvPr id="4" name="図 3"/>
          <p:cNvPicPr>
            <a:picLocks noChangeAspect="1"/>
          </p:cNvPicPr>
          <p:nvPr/>
        </p:nvPicPr>
        <p:blipFill>
          <a:blip r:embed="rId3" cstate="print"/>
          <a:stretch>
            <a:fillRect/>
          </a:stretch>
        </p:blipFill>
        <p:spPr>
          <a:xfrm>
            <a:off x="389781" y="4340602"/>
            <a:ext cx="8364437" cy="1176630"/>
          </a:xfrm>
          <a:prstGeom prst="rect">
            <a:avLst/>
          </a:prstGeom>
        </p:spPr>
      </p:pic>
    </p:spTree>
    <p:extLst>
      <p:ext uri="{BB962C8B-B14F-4D97-AF65-F5344CB8AC3E}">
        <p14:creationId xmlns:p14="http://schemas.microsoft.com/office/powerpoint/2010/main" val="29096942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normAutofit fontScale="90000"/>
          </a:bodyPr>
          <a:lstStyle/>
          <a:p>
            <a:r>
              <a:rPr lang="ja-JP" altLang="en-US" dirty="0" smtClean="0">
                <a:solidFill>
                  <a:schemeClr val="accent6">
                    <a:lumMod val="60000"/>
                    <a:lumOff val="40000"/>
                  </a:schemeClr>
                </a:solidFill>
                <a:latin typeface="HGS創英角ﾎﾟｯﾌﾟ体" pitchFamily="50" charset="-128"/>
                <a:ea typeface="HGS創英角ﾎﾟｯﾌﾟ体" pitchFamily="50" charset="-128"/>
              </a:rPr>
              <a:t>何故、薬物がなくならないのか？</a:t>
            </a:r>
          </a:p>
        </p:txBody>
      </p:sp>
      <p:sp>
        <p:nvSpPr>
          <p:cNvPr id="4099" name="コンテンツ プレースホルダ 2"/>
          <p:cNvSpPr>
            <a:spLocks noGrp="1"/>
          </p:cNvSpPr>
          <p:nvPr>
            <p:ph idx="1"/>
          </p:nvPr>
        </p:nvSpPr>
        <p:spPr/>
        <p:txBody>
          <a:bodyPr/>
          <a:lstStyle/>
          <a:p>
            <a:pPr>
              <a:buFont typeface="Arial" charset="0"/>
              <a:buNone/>
            </a:pPr>
            <a:endParaRPr lang="ja-JP" altLang="en-US" sz="5400" dirty="0" smtClean="0">
              <a:latin typeface="HGS創英角ﾎﾟｯﾌﾟ体" pitchFamily="50" charset="-128"/>
              <a:ea typeface="HGS創英角ﾎﾟｯﾌﾟ体" pitchFamily="50" charset="-128"/>
            </a:endParaRPr>
          </a:p>
        </p:txBody>
      </p:sp>
      <p:sp>
        <p:nvSpPr>
          <p:cNvPr id="4" name="正方形/長方形 3"/>
          <p:cNvSpPr/>
          <p:nvPr/>
        </p:nvSpPr>
        <p:spPr>
          <a:xfrm>
            <a:off x="1187450" y="2276475"/>
            <a:ext cx="2305050" cy="14398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5400" dirty="0">
                <a:solidFill>
                  <a:srgbClr val="FFFF00"/>
                </a:solidFill>
                <a:latin typeface="HGS創英角ﾎﾟｯﾌﾟ体" pitchFamily="50" charset="-128"/>
                <a:ea typeface="HGS創英角ﾎﾟｯﾌﾟ体" pitchFamily="50" charset="-128"/>
              </a:rPr>
              <a:t>モノ</a:t>
            </a:r>
          </a:p>
        </p:txBody>
      </p:sp>
      <p:sp>
        <p:nvSpPr>
          <p:cNvPr id="5" name="正方形/長方形 4"/>
          <p:cNvSpPr/>
          <p:nvPr/>
        </p:nvSpPr>
        <p:spPr>
          <a:xfrm>
            <a:off x="5435600" y="2276475"/>
            <a:ext cx="2305050" cy="14398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5400" dirty="0">
                <a:solidFill>
                  <a:srgbClr val="FFFF00"/>
                </a:solidFill>
                <a:latin typeface="HGS創英角ﾎﾟｯﾌﾟ体" pitchFamily="50" charset="-128"/>
                <a:ea typeface="HGS創英角ﾎﾟｯﾌﾟ体" pitchFamily="50" charset="-128"/>
              </a:rPr>
              <a:t>お金</a:t>
            </a:r>
          </a:p>
        </p:txBody>
      </p:sp>
      <p:sp>
        <p:nvSpPr>
          <p:cNvPr id="6" name="右矢印 5"/>
          <p:cNvSpPr/>
          <p:nvPr/>
        </p:nvSpPr>
        <p:spPr>
          <a:xfrm>
            <a:off x="3708400" y="2565400"/>
            <a:ext cx="1511300" cy="503238"/>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7" name="左矢印 6"/>
          <p:cNvSpPr/>
          <p:nvPr/>
        </p:nvSpPr>
        <p:spPr>
          <a:xfrm>
            <a:off x="3708400" y="3068960"/>
            <a:ext cx="1511300" cy="575940"/>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rgbClr val="FFFF00"/>
              </a:solidFill>
            </a:endParaRPr>
          </a:p>
        </p:txBody>
      </p:sp>
      <p:sp>
        <p:nvSpPr>
          <p:cNvPr id="8" name="下矢印 7"/>
          <p:cNvSpPr/>
          <p:nvPr/>
        </p:nvSpPr>
        <p:spPr>
          <a:xfrm>
            <a:off x="3348038" y="4076700"/>
            <a:ext cx="2592387" cy="792163"/>
          </a:xfrm>
          <a:prstGeom prst="down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9" name="正方形/長方形 8"/>
          <p:cNvSpPr/>
          <p:nvPr/>
        </p:nvSpPr>
        <p:spPr>
          <a:xfrm>
            <a:off x="2484438" y="5013325"/>
            <a:ext cx="4464050" cy="86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3600" dirty="0">
                <a:solidFill>
                  <a:prstClr val="white"/>
                </a:solidFill>
                <a:latin typeface="HGS創英角ﾎﾟｯﾌﾟ体" pitchFamily="50" charset="-128"/>
                <a:ea typeface="HGS創英角ﾎﾟｯﾌﾟ体" pitchFamily="50" charset="-128"/>
              </a:rPr>
              <a:t>経 済 活 動</a:t>
            </a:r>
          </a:p>
        </p:txBody>
      </p:sp>
    </p:spTree>
    <p:extLst>
      <p:ext uri="{BB962C8B-B14F-4D97-AF65-F5344CB8AC3E}">
        <p14:creationId xmlns:p14="http://schemas.microsoft.com/office/powerpoint/2010/main" val="9978000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r>
              <a:rPr lang="ja-JP" altLang="en-US" sz="5400" dirty="0" smtClean="0">
                <a:solidFill>
                  <a:schemeClr val="accent6">
                    <a:lumMod val="60000"/>
                    <a:lumOff val="40000"/>
                  </a:schemeClr>
                </a:solidFill>
                <a:latin typeface="HGS創英角ﾎﾟｯﾌﾟ体" pitchFamily="50" charset="-128"/>
                <a:ea typeface="HGS創英角ﾎﾟｯﾌﾟ体" pitchFamily="50" charset="-128"/>
              </a:rPr>
              <a:t>経済活動ならば・・</a:t>
            </a:r>
          </a:p>
        </p:txBody>
      </p:sp>
      <p:sp>
        <p:nvSpPr>
          <p:cNvPr id="5123" name="コンテンツ プレースホルダ 2"/>
          <p:cNvSpPr>
            <a:spLocks noGrp="1"/>
          </p:cNvSpPr>
          <p:nvPr>
            <p:ph idx="1"/>
          </p:nvPr>
        </p:nvSpPr>
        <p:spPr/>
        <p:txBody>
          <a:bodyPr/>
          <a:lstStyle/>
          <a:p>
            <a:pPr>
              <a:buFont typeface="Arial" charset="0"/>
              <a:buNone/>
            </a:pPr>
            <a:endParaRPr lang="en-US" altLang="ja-JP" smtClean="0"/>
          </a:p>
          <a:p>
            <a:pPr>
              <a:buFont typeface="Arial" charset="0"/>
              <a:buNone/>
            </a:pPr>
            <a:endParaRPr lang="en-US" altLang="ja-JP" smtClean="0"/>
          </a:p>
          <a:p>
            <a:pPr>
              <a:buFont typeface="Arial" charset="0"/>
              <a:buNone/>
            </a:pPr>
            <a:endParaRPr lang="en-US" altLang="ja-JP" smtClean="0"/>
          </a:p>
          <a:p>
            <a:pPr>
              <a:buFont typeface="Arial" charset="0"/>
              <a:buNone/>
            </a:pPr>
            <a:endParaRPr lang="en-US" altLang="ja-JP" smtClean="0"/>
          </a:p>
          <a:p>
            <a:pPr algn="ctr">
              <a:buFont typeface="Arial" charset="0"/>
              <a:buNone/>
            </a:pPr>
            <a:r>
              <a:rPr lang="ja-JP" altLang="en-US" sz="3600" smtClean="0">
                <a:latin typeface="HGS創英角ﾎﾟｯﾌﾟ体" pitchFamily="50" charset="-128"/>
                <a:ea typeface="HGS創英角ﾎﾟｯﾌﾟ体" pitchFamily="50" charset="-128"/>
              </a:rPr>
              <a:t>の関係が成り立つ</a:t>
            </a:r>
            <a:endParaRPr lang="en-US" altLang="ja-JP" sz="3600" smtClean="0">
              <a:latin typeface="HGS創英角ﾎﾟｯﾌﾟ体" pitchFamily="50" charset="-128"/>
              <a:ea typeface="HGS創英角ﾎﾟｯﾌﾟ体" pitchFamily="50" charset="-128"/>
            </a:endParaRPr>
          </a:p>
          <a:p>
            <a:pPr algn="ctr">
              <a:buFont typeface="Arial" charset="0"/>
              <a:buNone/>
            </a:pPr>
            <a:endParaRPr lang="en-US" altLang="ja-JP" sz="3600" smtClean="0">
              <a:latin typeface="HGS創英角ﾎﾟｯﾌﾟ体" pitchFamily="50" charset="-128"/>
              <a:ea typeface="HGS創英角ﾎﾟｯﾌﾟ体" pitchFamily="50" charset="-128"/>
            </a:endParaRPr>
          </a:p>
          <a:p>
            <a:pPr algn="ctr">
              <a:buFont typeface="Arial" charset="0"/>
              <a:buNone/>
            </a:pPr>
            <a:endParaRPr lang="ja-JP" altLang="en-US" sz="3600" smtClean="0">
              <a:latin typeface="HGS創英角ﾎﾟｯﾌﾟ体" pitchFamily="50" charset="-128"/>
              <a:ea typeface="HGS創英角ﾎﾟｯﾌﾟ体" pitchFamily="50" charset="-128"/>
            </a:endParaRPr>
          </a:p>
        </p:txBody>
      </p:sp>
      <p:sp>
        <p:nvSpPr>
          <p:cNvPr id="4" name="正方形/長方形 3"/>
          <p:cNvSpPr/>
          <p:nvPr/>
        </p:nvSpPr>
        <p:spPr>
          <a:xfrm>
            <a:off x="1116013" y="2133600"/>
            <a:ext cx="2303462" cy="12239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5400" dirty="0">
                <a:solidFill>
                  <a:srgbClr val="FFFF00"/>
                </a:solidFill>
                <a:latin typeface="HGS創英角ﾎﾟｯﾌﾟ体" pitchFamily="50" charset="-128"/>
                <a:ea typeface="HGS創英角ﾎﾟｯﾌﾟ体" pitchFamily="50" charset="-128"/>
              </a:rPr>
              <a:t>需要</a:t>
            </a:r>
          </a:p>
        </p:txBody>
      </p:sp>
      <p:sp>
        <p:nvSpPr>
          <p:cNvPr id="6" name="正方形/長方形 5"/>
          <p:cNvSpPr/>
          <p:nvPr/>
        </p:nvSpPr>
        <p:spPr>
          <a:xfrm>
            <a:off x="5435600" y="2133600"/>
            <a:ext cx="2305050" cy="12239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5400" dirty="0">
                <a:solidFill>
                  <a:srgbClr val="FFFF00"/>
                </a:solidFill>
                <a:latin typeface="HGS創英角ﾎﾟｯﾌﾟ体" pitchFamily="50" charset="-128"/>
                <a:ea typeface="HGS創英角ﾎﾟｯﾌﾟ体" pitchFamily="50" charset="-128"/>
              </a:rPr>
              <a:t>供給</a:t>
            </a:r>
          </a:p>
        </p:txBody>
      </p:sp>
      <p:sp>
        <p:nvSpPr>
          <p:cNvPr id="7" name="左右矢印 6"/>
          <p:cNvSpPr/>
          <p:nvPr/>
        </p:nvSpPr>
        <p:spPr>
          <a:xfrm>
            <a:off x="3779838" y="2349500"/>
            <a:ext cx="1368425" cy="719138"/>
          </a:xfrm>
          <a:prstGeom prst="lef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8" name="円形吹き出し 7"/>
          <p:cNvSpPr/>
          <p:nvPr/>
        </p:nvSpPr>
        <p:spPr>
          <a:xfrm>
            <a:off x="611188" y="5300663"/>
            <a:ext cx="3168650" cy="1223962"/>
          </a:xfrm>
          <a:prstGeom prst="wedgeEllipseCallout">
            <a:avLst>
              <a:gd name="adj1" fmla="val 2321"/>
              <a:gd name="adj2" fmla="val -202916"/>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a:solidFill>
                  <a:srgbClr val="0070C0"/>
                </a:solidFill>
                <a:latin typeface="HGS創英角ﾎﾟｯﾌﾟ体" pitchFamily="50" charset="-128"/>
                <a:ea typeface="HGS創英角ﾎﾟｯﾌﾟ体" pitchFamily="50" charset="-128"/>
              </a:rPr>
              <a:t>薬物乱用者</a:t>
            </a:r>
          </a:p>
        </p:txBody>
      </p:sp>
      <p:sp>
        <p:nvSpPr>
          <p:cNvPr id="9" name="円形吹き出し 8"/>
          <p:cNvSpPr/>
          <p:nvPr/>
        </p:nvSpPr>
        <p:spPr>
          <a:xfrm>
            <a:off x="5003800" y="5300663"/>
            <a:ext cx="3168650" cy="1223962"/>
          </a:xfrm>
          <a:prstGeom prst="wedgeEllipseCallout">
            <a:avLst>
              <a:gd name="adj1" fmla="val 2321"/>
              <a:gd name="adj2" fmla="val -202916"/>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rgbClr val="0070C0"/>
                </a:solidFill>
                <a:latin typeface="HGS創英角ﾎﾟｯﾌﾟ体" pitchFamily="50" charset="-128"/>
                <a:ea typeface="HGS創英角ﾎﾟｯﾌﾟ体" pitchFamily="50" charset="-128"/>
              </a:rPr>
              <a:t>薬物</a:t>
            </a:r>
            <a:r>
              <a:rPr lang="ja-JP" altLang="en-US" sz="2400" dirty="0" smtClean="0">
                <a:solidFill>
                  <a:srgbClr val="0070C0"/>
                </a:solidFill>
                <a:latin typeface="HGS創英角ﾎﾟｯﾌﾟ体" pitchFamily="50" charset="-128"/>
                <a:ea typeface="HGS創英角ﾎﾟｯﾌﾟ体" pitchFamily="50" charset="-128"/>
              </a:rPr>
              <a:t>提供者</a:t>
            </a:r>
            <a:endParaRPr lang="en-US" altLang="ja-JP" sz="2400" dirty="0" smtClean="0">
              <a:solidFill>
                <a:srgbClr val="0070C0"/>
              </a:solidFill>
              <a:latin typeface="HGS創英角ﾎﾟｯﾌﾟ体" pitchFamily="50" charset="-128"/>
              <a:ea typeface="HGS創英角ﾎﾟｯﾌﾟ体" pitchFamily="50" charset="-128"/>
            </a:endParaRPr>
          </a:p>
          <a:p>
            <a:pPr algn="ctr">
              <a:defRPr/>
            </a:pPr>
            <a:r>
              <a:rPr lang="ja-JP" altLang="en-US" sz="2400" dirty="0" smtClean="0">
                <a:solidFill>
                  <a:srgbClr val="0070C0"/>
                </a:solidFill>
                <a:latin typeface="HGS創英角ﾎﾟｯﾌﾟ体" pitchFamily="50" charset="-128"/>
                <a:ea typeface="HGS創英角ﾎﾟｯﾌﾟ体" pitchFamily="50" charset="-128"/>
              </a:rPr>
              <a:t>（密売人）</a:t>
            </a:r>
            <a:endParaRPr lang="ja-JP" altLang="en-US" sz="2400" dirty="0">
              <a:solidFill>
                <a:prstClr val="white"/>
              </a:solidFill>
              <a:latin typeface="HGS創英角ﾎﾟｯﾌﾟ体" pitchFamily="50" charset="-128"/>
              <a:ea typeface="HGS創英角ﾎﾟｯﾌﾟ体" pitchFamily="50" charset="-128"/>
            </a:endParaRPr>
          </a:p>
        </p:txBody>
      </p:sp>
    </p:spTree>
    <p:extLst>
      <p:ext uri="{BB962C8B-B14F-4D97-AF65-F5344CB8AC3E}">
        <p14:creationId xmlns:p14="http://schemas.microsoft.com/office/powerpoint/2010/main" val="12121536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r>
              <a:rPr lang="ja-JP" altLang="en-US" sz="4800" dirty="0" smtClean="0">
                <a:solidFill>
                  <a:schemeClr val="accent6">
                    <a:lumMod val="60000"/>
                    <a:lumOff val="40000"/>
                  </a:schemeClr>
                </a:solidFill>
                <a:latin typeface="HGS創英角ﾎﾟｯﾌﾟ体" pitchFamily="50" charset="-128"/>
                <a:ea typeface="HGS創英角ﾎﾟｯﾌﾟ体" pitchFamily="50" charset="-128"/>
              </a:rPr>
              <a:t>なぜ減らない・・</a:t>
            </a:r>
          </a:p>
        </p:txBody>
      </p:sp>
      <p:sp>
        <p:nvSpPr>
          <p:cNvPr id="6147" name="コンテンツ プレースホルダ 2"/>
          <p:cNvSpPr>
            <a:spLocks noGrp="1"/>
          </p:cNvSpPr>
          <p:nvPr>
            <p:ph idx="1"/>
          </p:nvPr>
        </p:nvSpPr>
        <p:spPr/>
        <p:txBody>
          <a:bodyPr/>
          <a:lstStyle/>
          <a:p>
            <a:pPr>
              <a:buFont typeface="Arial" charset="0"/>
              <a:buNone/>
            </a:pPr>
            <a:endParaRPr lang="ja-JP" altLang="en-US" dirty="0" smtClean="0"/>
          </a:p>
        </p:txBody>
      </p:sp>
      <p:sp>
        <p:nvSpPr>
          <p:cNvPr id="4" name="正方形/長方形 3"/>
          <p:cNvSpPr/>
          <p:nvPr/>
        </p:nvSpPr>
        <p:spPr>
          <a:xfrm>
            <a:off x="684213" y="1844675"/>
            <a:ext cx="1511299" cy="15128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3200" dirty="0" smtClean="0">
                <a:solidFill>
                  <a:srgbClr val="FFFF00"/>
                </a:solidFill>
                <a:latin typeface="HGS創英角ﾎﾟｯﾌﾟ体" pitchFamily="50" charset="-128"/>
                <a:ea typeface="HGS創英角ﾎﾟｯﾌﾟ体" pitchFamily="50" charset="-128"/>
              </a:rPr>
              <a:t>需要</a:t>
            </a:r>
            <a:endParaRPr lang="ja-JP" altLang="en-US" sz="3200" dirty="0">
              <a:solidFill>
                <a:srgbClr val="FFFF00"/>
              </a:solidFill>
              <a:latin typeface="HGS創英角ﾎﾟｯﾌﾟ体" pitchFamily="50" charset="-128"/>
              <a:ea typeface="HGS創英角ﾎﾟｯﾌﾟ体" pitchFamily="50" charset="-128"/>
            </a:endParaRPr>
          </a:p>
        </p:txBody>
      </p:sp>
      <p:sp>
        <p:nvSpPr>
          <p:cNvPr id="5" name="正方形/長方形 4"/>
          <p:cNvSpPr/>
          <p:nvPr/>
        </p:nvSpPr>
        <p:spPr>
          <a:xfrm>
            <a:off x="755651" y="4437063"/>
            <a:ext cx="1439862" cy="15128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3200" dirty="0" smtClean="0">
                <a:solidFill>
                  <a:srgbClr val="FFFF00"/>
                </a:solidFill>
                <a:latin typeface="HGS創英角ﾎﾟｯﾌﾟ体" pitchFamily="50" charset="-128"/>
                <a:ea typeface="HGS創英角ﾎﾟｯﾌﾟ体" pitchFamily="50" charset="-128"/>
              </a:rPr>
              <a:t>供給</a:t>
            </a:r>
            <a:endParaRPr lang="ja-JP" altLang="en-US" sz="3200" dirty="0">
              <a:solidFill>
                <a:srgbClr val="FFFF00"/>
              </a:solidFill>
              <a:latin typeface="HGS創英角ﾎﾟｯﾌﾟ体" pitchFamily="50" charset="-128"/>
              <a:ea typeface="HGS創英角ﾎﾟｯﾌﾟ体" pitchFamily="50" charset="-128"/>
            </a:endParaRPr>
          </a:p>
        </p:txBody>
      </p:sp>
      <p:sp>
        <p:nvSpPr>
          <p:cNvPr id="6" name="円形吹き出し 5"/>
          <p:cNvSpPr/>
          <p:nvPr/>
        </p:nvSpPr>
        <p:spPr>
          <a:xfrm>
            <a:off x="2195513" y="1689099"/>
            <a:ext cx="4176687" cy="2016125"/>
          </a:xfrm>
          <a:prstGeom prst="wedgeEllipseCallout">
            <a:avLst>
              <a:gd name="adj1" fmla="val -53692"/>
              <a:gd name="adj2" fmla="val 2556"/>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002060"/>
                </a:solidFill>
                <a:latin typeface="HGS創英角ﾎﾟｯﾌﾟ体" pitchFamily="50" charset="-128"/>
                <a:ea typeface="HGS創英角ﾎﾟｯﾌﾟ体" pitchFamily="50" charset="-128"/>
              </a:rPr>
              <a:t>薬物には依存性がある</a:t>
            </a:r>
            <a:endParaRPr lang="en-US" altLang="ja-JP" dirty="0">
              <a:solidFill>
                <a:srgbClr val="002060"/>
              </a:solidFill>
              <a:latin typeface="HGS創英角ﾎﾟｯﾌﾟ体" pitchFamily="50" charset="-128"/>
              <a:ea typeface="HGS創英角ﾎﾟｯﾌﾟ体" pitchFamily="50" charset="-128"/>
            </a:endParaRPr>
          </a:p>
          <a:p>
            <a:pPr algn="ctr">
              <a:defRPr/>
            </a:pPr>
            <a:endParaRPr lang="en-US" altLang="ja-JP" dirty="0">
              <a:solidFill>
                <a:srgbClr val="002060"/>
              </a:solidFill>
              <a:latin typeface="HGS創英角ﾎﾟｯﾌﾟ体" pitchFamily="50" charset="-128"/>
              <a:ea typeface="HGS創英角ﾎﾟｯﾌﾟ体" pitchFamily="50" charset="-128"/>
            </a:endParaRPr>
          </a:p>
          <a:p>
            <a:pPr algn="ctr">
              <a:defRPr/>
            </a:pPr>
            <a:r>
              <a:rPr lang="ja-JP" altLang="en-US" dirty="0">
                <a:solidFill>
                  <a:srgbClr val="002060"/>
                </a:solidFill>
                <a:latin typeface="HGS創英角ﾎﾟｯﾌﾟ体" pitchFamily="50" charset="-128"/>
                <a:ea typeface="HGS創英角ﾎﾟｯﾌﾟ体" pitchFamily="50" charset="-128"/>
              </a:rPr>
              <a:t>一人の乱用者を作ることは</a:t>
            </a:r>
            <a:endParaRPr lang="en-US" altLang="ja-JP" dirty="0">
              <a:solidFill>
                <a:srgbClr val="002060"/>
              </a:solidFill>
              <a:latin typeface="HGS創英角ﾎﾟｯﾌﾟ体" pitchFamily="50" charset="-128"/>
              <a:ea typeface="HGS創英角ﾎﾟｯﾌﾟ体" pitchFamily="50" charset="-128"/>
            </a:endParaRPr>
          </a:p>
          <a:p>
            <a:pPr algn="ctr">
              <a:defRPr/>
            </a:pPr>
            <a:r>
              <a:rPr lang="ja-JP" altLang="en-US" dirty="0">
                <a:solidFill>
                  <a:srgbClr val="FF0000"/>
                </a:solidFill>
                <a:latin typeface="HGS創英角ﾎﾟｯﾌﾟ体" pitchFamily="50" charset="-128"/>
                <a:ea typeface="HGS創英角ﾎﾟｯﾌﾟ体" pitchFamily="50" charset="-128"/>
              </a:rPr>
              <a:t>固定客を作ることと同じ</a:t>
            </a:r>
          </a:p>
        </p:txBody>
      </p:sp>
      <p:sp>
        <p:nvSpPr>
          <p:cNvPr id="7" name="円形吹き出し 6"/>
          <p:cNvSpPr/>
          <p:nvPr/>
        </p:nvSpPr>
        <p:spPr>
          <a:xfrm>
            <a:off x="2411760" y="4213225"/>
            <a:ext cx="2526184" cy="1800225"/>
          </a:xfrm>
          <a:prstGeom prst="wedgeEllipseCallout">
            <a:avLst>
              <a:gd name="adj1" fmla="val -53371"/>
              <a:gd name="adj2" fmla="val 1265"/>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002060"/>
                </a:solidFill>
                <a:latin typeface="HGS創英角ﾎﾟｯﾌﾟ体" pitchFamily="50" charset="-128"/>
                <a:ea typeface="HGS創英角ﾎﾟｯﾌﾟ体" pitchFamily="50" charset="-128"/>
              </a:rPr>
              <a:t>違法である</a:t>
            </a:r>
            <a:endParaRPr lang="en-US" altLang="ja-JP" sz="2000" dirty="0">
              <a:solidFill>
                <a:srgbClr val="002060"/>
              </a:solidFill>
              <a:latin typeface="HGS創英角ﾎﾟｯﾌﾟ体" pitchFamily="50" charset="-128"/>
              <a:ea typeface="HGS創英角ﾎﾟｯﾌﾟ体" pitchFamily="50" charset="-128"/>
            </a:endParaRPr>
          </a:p>
          <a:p>
            <a:pPr algn="ctr">
              <a:defRPr/>
            </a:pPr>
            <a:r>
              <a:rPr lang="ja-JP" altLang="en-US" sz="2000" dirty="0">
                <a:solidFill>
                  <a:srgbClr val="FF0000"/>
                </a:solidFill>
                <a:latin typeface="HGS創英角ﾎﾟｯﾌﾟ体" pitchFamily="50" charset="-128"/>
                <a:ea typeface="HGS創英角ﾎﾟｯﾌﾟ体" pitchFamily="50" charset="-128"/>
              </a:rPr>
              <a:t>でも</a:t>
            </a:r>
            <a:endParaRPr lang="en-US" altLang="ja-JP" sz="2000" dirty="0">
              <a:solidFill>
                <a:srgbClr val="FF0000"/>
              </a:solidFill>
              <a:latin typeface="HGS創英角ﾎﾟｯﾌﾟ体" pitchFamily="50" charset="-128"/>
              <a:ea typeface="HGS創英角ﾎﾟｯﾌﾟ体" pitchFamily="50" charset="-128"/>
            </a:endParaRPr>
          </a:p>
          <a:p>
            <a:pPr algn="ctr">
              <a:defRPr/>
            </a:pPr>
            <a:r>
              <a:rPr lang="ja-JP" altLang="en-US" sz="2000" dirty="0">
                <a:solidFill>
                  <a:srgbClr val="002060"/>
                </a:solidFill>
                <a:latin typeface="HGS創英角ﾎﾟｯﾌﾟ体" pitchFamily="50" charset="-128"/>
                <a:ea typeface="HGS創英角ﾎﾟｯﾌﾟ体" pitchFamily="50" charset="-128"/>
              </a:rPr>
              <a:t>儲かる</a:t>
            </a:r>
          </a:p>
        </p:txBody>
      </p:sp>
      <p:sp>
        <p:nvSpPr>
          <p:cNvPr id="2" name="右矢印 1"/>
          <p:cNvSpPr/>
          <p:nvPr/>
        </p:nvSpPr>
        <p:spPr>
          <a:xfrm>
            <a:off x="6372200" y="2222897"/>
            <a:ext cx="792088" cy="75644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 name="右矢印 8"/>
          <p:cNvSpPr/>
          <p:nvPr/>
        </p:nvSpPr>
        <p:spPr>
          <a:xfrm>
            <a:off x="4991063" y="4735115"/>
            <a:ext cx="792088" cy="75644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 name="角丸四角形 2"/>
          <p:cNvSpPr/>
          <p:nvPr/>
        </p:nvSpPr>
        <p:spPr>
          <a:xfrm>
            <a:off x="7164288" y="1844675"/>
            <a:ext cx="1440160" cy="15128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smtClean="0">
                <a:solidFill>
                  <a:srgbClr val="FFFF00"/>
                </a:solidFill>
                <a:latin typeface="HGP創英角ｺﾞｼｯｸUB" pitchFamily="50" charset="-128"/>
                <a:ea typeface="HGP創英角ｺﾞｼｯｸUB" pitchFamily="50" charset="-128"/>
              </a:rPr>
              <a:t>減ら</a:t>
            </a:r>
            <a:endParaRPr lang="en-US" altLang="ja-JP" sz="3200" b="1" dirty="0" smtClean="0">
              <a:solidFill>
                <a:srgbClr val="FFFF00"/>
              </a:solidFill>
              <a:latin typeface="HGP創英角ｺﾞｼｯｸUB" pitchFamily="50" charset="-128"/>
              <a:ea typeface="HGP創英角ｺﾞｼｯｸUB" pitchFamily="50" charset="-128"/>
            </a:endParaRPr>
          </a:p>
          <a:p>
            <a:pPr algn="ctr"/>
            <a:r>
              <a:rPr lang="ja-JP" altLang="en-US" sz="3200" b="1" dirty="0" smtClean="0">
                <a:solidFill>
                  <a:srgbClr val="FFFF00"/>
                </a:solidFill>
                <a:latin typeface="HGP創英角ｺﾞｼｯｸUB" pitchFamily="50" charset="-128"/>
                <a:ea typeface="HGP創英角ｺﾞｼｯｸUB" pitchFamily="50" charset="-128"/>
              </a:rPr>
              <a:t>ない</a:t>
            </a:r>
            <a:endParaRPr lang="ja-JP" altLang="en-US" sz="3200" b="1" dirty="0">
              <a:solidFill>
                <a:srgbClr val="FFFF00"/>
              </a:solidFill>
              <a:latin typeface="HGP創英角ｺﾞｼｯｸUB" pitchFamily="50" charset="-128"/>
              <a:ea typeface="HGP創英角ｺﾞｼｯｸUB" pitchFamily="50" charset="-128"/>
            </a:endParaRPr>
          </a:p>
        </p:txBody>
      </p:sp>
      <p:sp>
        <p:nvSpPr>
          <p:cNvPr id="11" name="角丸四角形 10"/>
          <p:cNvSpPr/>
          <p:nvPr/>
        </p:nvSpPr>
        <p:spPr>
          <a:xfrm>
            <a:off x="5805970" y="4356893"/>
            <a:ext cx="2366429" cy="15128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smtClean="0">
                <a:solidFill>
                  <a:srgbClr val="FFFF00"/>
                </a:solidFill>
                <a:latin typeface="HGP創英角ｺﾞｼｯｸUB" pitchFamily="50" charset="-128"/>
                <a:ea typeface="HGP創英角ｺﾞｼｯｸUB" pitchFamily="50" charset="-128"/>
              </a:rPr>
              <a:t>減らない</a:t>
            </a:r>
            <a:endParaRPr lang="ja-JP" altLang="en-US" sz="3200" b="1" dirty="0">
              <a:solidFill>
                <a:srgbClr val="FFFF00"/>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13670212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467544" y="260648"/>
            <a:ext cx="8229600" cy="2016224"/>
          </a:xfrm>
        </p:spPr>
        <p:txBody>
          <a:bodyPr>
            <a:normAutofit fontScale="90000"/>
          </a:bodyPr>
          <a:lstStyle/>
          <a:p>
            <a:r>
              <a:rPr lang="ja-JP" altLang="en-US" dirty="0" smtClean="0">
                <a:latin typeface="HGS創英角ﾎﾟｯﾌﾟ体" pitchFamily="50" charset="-128"/>
                <a:ea typeface="HGS創英角ﾎﾟｯﾌﾟ体" pitchFamily="50" charset="-128"/>
              </a:rPr>
              <a:t>経済活動だから</a:t>
            </a:r>
            <a:r>
              <a:rPr lang="en-US" altLang="ja-JP" dirty="0" smtClean="0">
                <a:solidFill>
                  <a:schemeClr val="accent6">
                    <a:lumMod val="60000"/>
                    <a:lumOff val="40000"/>
                  </a:schemeClr>
                </a:solidFill>
                <a:latin typeface="HGS創英角ﾎﾟｯﾌﾟ体" pitchFamily="50" charset="-128"/>
                <a:ea typeface="HGS創英角ﾎﾟｯﾌﾟ体" pitchFamily="50" charset="-128"/>
              </a:rPr>
              <a:t/>
            </a:r>
            <a:br>
              <a:rPr lang="en-US" altLang="ja-JP" dirty="0" smtClean="0">
                <a:solidFill>
                  <a:schemeClr val="accent6">
                    <a:lumMod val="60000"/>
                    <a:lumOff val="40000"/>
                  </a:schemeClr>
                </a:solidFill>
                <a:latin typeface="HGS創英角ﾎﾟｯﾌﾟ体" pitchFamily="50" charset="-128"/>
                <a:ea typeface="HGS創英角ﾎﾟｯﾌﾟ体" pitchFamily="50" charset="-128"/>
              </a:rPr>
            </a:br>
            <a:r>
              <a:rPr lang="ja-JP" altLang="en-US" dirty="0" smtClean="0">
                <a:solidFill>
                  <a:schemeClr val="accent6">
                    <a:lumMod val="60000"/>
                    <a:lumOff val="40000"/>
                  </a:schemeClr>
                </a:solidFill>
                <a:latin typeface="HGS創英角ﾎﾟｯﾌﾟ体" pitchFamily="50" charset="-128"/>
                <a:ea typeface="HGS創英角ﾎﾟｯﾌﾟ体" pitchFamily="50" charset="-128"/>
              </a:rPr>
              <a:t>需要が減れば</a:t>
            </a:r>
            <a:r>
              <a:rPr lang="en-US" altLang="ja-JP" dirty="0" smtClean="0">
                <a:solidFill>
                  <a:schemeClr val="accent6">
                    <a:lumMod val="60000"/>
                    <a:lumOff val="40000"/>
                  </a:schemeClr>
                </a:solidFill>
                <a:latin typeface="HGS創英角ﾎﾟｯﾌﾟ体" pitchFamily="50" charset="-128"/>
                <a:ea typeface="HGS創英角ﾎﾟｯﾌﾟ体" pitchFamily="50" charset="-128"/>
              </a:rPr>
              <a:t/>
            </a:r>
            <a:br>
              <a:rPr lang="en-US" altLang="ja-JP" dirty="0" smtClean="0">
                <a:solidFill>
                  <a:schemeClr val="accent6">
                    <a:lumMod val="60000"/>
                    <a:lumOff val="40000"/>
                  </a:schemeClr>
                </a:solidFill>
                <a:latin typeface="HGS創英角ﾎﾟｯﾌﾟ体" pitchFamily="50" charset="-128"/>
                <a:ea typeface="HGS創英角ﾎﾟｯﾌﾟ体" pitchFamily="50" charset="-128"/>
              </a:rPr>
            </a:br>
            <a:r>
              <a:rPr lang="ja-JP" altLang="en-US" dirty="0" smtClean="0">
                <a:solidFill>
                  <a:schemeClr val="accent6">
                    <a:lumMod val="60000"/>
                    <a:lumOff val="40000"/>
                  </a:schemeClr>
                </a:solidFill>
                <a:latin typeface="HGS創英角ﾎﾟｯﾌﾟ体" pitchFamily="50" charset="-128"/>
                <a:ea typeface="HGS創英角ﾎﾟｯﾌﾟ体" pitchFamily="50" charset="-128"/>
              </a:rPr>
              <a:t>供給者は需要を増やそうとする</a:t>
            </a:r>
          </a:p>
        </p:txBody>
      </p:sp>
      <p:sp>
        <p:nvSpPr>
          <p:cNvPr id="3" name="コンテンツ プレースホルダ 2"/>
          <p:cNvSpPr>
            <a:spLocks noGrp="1"/>
          </p:cNvSpPr>
          <p:nvPr>
            <p:ph idx="1"/>
          </p:nvPr>
        </p:nvSpPr>
        <p:spPr>
          <a:xfrm>
            <a:off x="457200" y="2636912"/>
            <a:ext cx="8229600" cy="3887713"/>
          </a:xfrm>
        </p:spPr>
        <p:txBody>
          <a:bodyPr>
            <a:normAutofit fontScale="92500"/>
          </a:bodyPr>
          <a:lstStyle/>
          <a:p>
            <a:pPr>
              <a:buFont typeface="Arial" charset="0"/>
              <a:buNone/>
              <a:defRPr/>
            </a:pPr>
            <a:r>
              <a:rPr lang="ja-JP" altLang="en-US" dirty="0" smtClean="0">
                <a:solidFill>
                  <a:schemeClr val="accent3">
                    <a:lumMod val="60000"/>
                    <a:lumOff val="40000"/>
                  </a:schemeClr>
                </a:solidFill>
                <a:latin typeface="HGS創英角ﾎﾟｯﾌﾟ体" pitchFamily="50" charset="-128"/>
                <a:ea typeface="HGS創英角ﾎﾟｯﾌﾟ体" pitchFamily="50" charset="-128"/>
              </a:rPr>
              <a:t>日本の覚せい剤汚染</a:t>
            </a:r>
            <a:endParaRPr lang="en-US" altLang="ja-JP" dirty="0" smtClean="0">
              <a:solidFill>
                <a:schemeClr val="accent3">
                  <a:lumMod val="60000"/>
                  <a:lumOff val="40000"/>
                </a:schemeClr>
              </a:solidFill>
              <a:latin typeface="HGS創英角ﾎﾟｯﾌﾟ体" pitchFamily="50" charset="-128"/>
              <a:ea typeface="HGS創英角ﾎﾟｯﾌﾟ体" pitchFamily="50" charset="-128"/>
            </a:endParaRPr>
          </a:p>
          <a:p>
            <a:pPr>
              <a:buFont typeface="Arial" charset="0"/>
              <a:buNone/>
              <a:defRPr/>
            </a:pPr>
            <a:r>
              <a:rPr lang="ja-JP" altLang="en-US" dirty="0" smtClean="0">
                <a:solidFill>
                  <a:srgbClr val="FFFF00"/>
                </a:solidFill>
                <a:latin typeface="HGS創英角ﾎﾟｯﾌﾟ体" pitchFamily="50" charset="-128"/>
                <a:ea typeface="HGS創英角ﾎﾟｯﾌﾟ体" pitchFamily="50" charset="-128"/>
              </a:rPr>
              <a:t>・日本の覚せい剤汚染の始まりは戦後</a:t>
            </a:r>
            <a:endParaRPr lang="en-US" altLang="ja-JP" dirty="0" smtClean="0">
              <a:solidFill>
                <a:srgbClr val="FFFF00"/>
              </a:solidFill>
              <a:latin typeface="HGS創英角ﾎﾟｯﾌﾟ体" pitchFamily="50" charset="-128"/>
              <a:ea typeface="HGS創英角ﾎﾟｯﾌﾟ体" pitchFamily="50" charset="-128"/>
            </a:endParaRPr>
          </a:p>
          <a:p>
            <a:pPr>
              <a:buFont typeface="Arial" charset="0"/>
              <a:buNone/>
              <a:defRPr/>
            </a:pPr>
            <a:r>
              <a:rPr lang="ja-JP" altLang="en-US" dirty="0" smtClean="0">
                <a:solidFill>
                  <a:srgbClr val="FFFF00"/>
                </a:solidFill>
                <a:latin typeface="HGS創英角ﾎﾟｯﾌﾟ体" pitchFamily="50" charset="-128"/>
                <a:ea typeface="HGS創英角ﾎﾟｯﾌﾟ体" pitchFamily="50" charset="-128"/>
              </a:rPr>
              <a:t>・</a:t>
            </a:r>
            <a:r>
              <a:rPr lang="en-US" altLang="ja-JP" dirty="0" smtClean="0">
                <a:solidFill>
                  <a:srgbClr val="FFFF00"/>
                </a:solidFill>
                <a:latin typeface="HGS創英角ﾎﾟｯﾌﾟ体" pitchFamily="50" charset="-128"/>
                <a:ea typeface="HGS創英角ﾎﾟｯﾌﾟ体" pitchFamily="50" charset="-128"/>
              </a:rPr>
              <a:t>1970</a:t>
            </a:r>
            <a:r>
              <a:rPr lang="ja-JP" altLang="en-US" dirty="0" smtClean="0">
                <a:solidFill>
                  <a:srgbClr val="FFFF00"/>
                </a:solidFill>
                <a:latin typeface="HGS創英角ﾎﾟｯﾌﾟ体" pitchFamily="50" charset="-128"/>
                <a:ea typeface="HGS創英角ﾎﾟｯﾌﾟ体" pitchFamily="50" charset="-128"/>
              </a:rPr>
              <a:t>年代中頃から・・主婦層へ汚染拡大</a:t>
            </a:r>
            <a:endParaRPr lang="en-US" altLang="ja-JP" dirty="0" smtClean="0">
              <a:solidFill>
                <a:srgbClr val="FFFF00"/>
              </a:solidFill>
              <a:latin typeface="HGS創英角ﾎﾟｯﾌﾟ体" pitchFamily="50" charset="-128"/>
              <a:ea typeface="HGS創英角ﾎﾟｯﾌﾟ体" pitchFamily="50" charset="-128"/>
            </a:endParaRPr>
          </a:p>
          <a:p>
            <a:pPr>
              <a:buFont typeface="Arial" charset="0"/>
              <a:buNone/>
              <a:defRPr/>
            </a:pPr>
            <a:r>
              <a:rPr lang="ja-JP" altLang="en-US" dirty="0" smtClean="0">
                <a:solidFill>
                  <a:srgbClr val="FFFF00"/>
                </a:solidFill>
                <a:latin typeface="HGS創英角ﾎﾟｯﾌﾟ体" pitchFamily="50" charset="-128"/>
                <a:ea typeface="HGS創英角ﾎﾟｯﾌﾟ体" pitchFamily="50" charset="-128"/>
              </a:rPr>
              <a:t>・</a:t>
            </a:r>
            <a:r>
              <a:rPr lang="en-US" altLang="ja-JP" dirty="0" smtClean="0">
                <a:solidFill>
                  <a:srgbClr val="FFFF00"/>
                </a:solidFill>
                <a:latin typeface="HGS創英角ﾎﾟｯﾌﾟ体" pitchFamily="50" charset="-128"/>
                <a:ea typeface="HGS創英角ﾎﾟｯﾌﾟ体" pitchFamily="50" charset="-128"/>
              </a:rPr>
              <a:t>1990</a:t>
            </a:r>
            <a:r>
              <a:rPr lang="ja-JP" altLang="en-US" dirty="0" smtClean="0">
                <a:solidFill>
                  <a:srgbClr val="FFFF00"/>
                </a:solidFill>
                <a:latin typeface="HGS創英角ﾎﾟｯﾌﾟ体" pitchFamily="50" charset="-128"/>
                <a:ea typeface="HGS創英角ﾎﾟｯﾌﾟ体" pitchFamily="50" charset="-128"/>
              </a:rPr>
              <a:t>年代中頃から・・未成年者へ汚染拡大</a:t>
            </a:r>
            <a:endParaRPr lang="en-US" altLang="ja-JP" dirty="0" smtClean="0">
              <a:solidFill>
                <a:srgbClr val="FFFF00"/>
              </a:solidFill>
              <a:latin typeface="HGS創英角ﾎﾟｯﾌﾟ体" pitchFamily="50" charset="-128"/>
              <a:ea typeface="HGS創英角ﾎﾟｯﾌﾟ体" pitchFamily="50" charset="-128"/>
            </a:endParaRPr>
          </a:p>
          <a:p>
            <a:pPr>
              <a:buFont typeface="Arial" charset="0"/>
              <a:buNone/>
              <a:defRPr/>
            </a:pPr>
            <a:r>
              <a:rPr lang="ja-JP" altLang="en-US" dirty="0" smtClean="0">
                <a:solidFill>
                  <a:schemeClr val="accent3">
                    <a:lumMod val="60000"/>
                    <a:lumOff val="40000"/>
                  </a:schemeClr>
                </a:solidFill>
                <a:latin typeface="HGS創英角ﾎﾟｯﾌﾟ体" pitchFamily="50" charset="-128"/>
                <a:ea typeface="HGS創英角ﾎﾟｯﾌﾟ体" pitchFamily="50" charset="-128"/>
              </a:rPr>
              <a:t>薬物を誘う言葉も</a:t>
            </a:r>
            <a:endParaRPr lang="en-US" altLang="ja-JP" dirty="0" smtClean="0">
              <a:solidFill>
                <a:schemeClr val="accent3">
                  <a:lumMod val="60000"/>
                  <a:lumOff val="40000"/>
                </a:schemeClr>
              </a:solidFill>
              <a:latin typeface="HGS創英角ﾎﾟｯﾌﾟ体" pitchFamily="50" charset="-128"/>
              <a:ea typeface="HGS創英角ﾎﾟｯﾌﾟ体" pitchFamily="50" charset="-128"/>
            </a:endParaRPr>
          </a:p>
          <a:p>
            <a:pPr>
              <a:buFont typeface="Arial" charset="0"/>
              <a:buNone/>
              <a:defRPr/>
            </a:pPr>
            <a:r>
              <a:rPr lang="ja-JP" altLang="en-US" dirty="0" smtClean="0">
                <a:solidFill>
                  <a:srgbClr val="FFFF00"/>
                </a:solidFill>
                <a:latin typeface="HGS創英角ﾎﾟｯﾌﾟ体" pitchFamily="50" charset="-128"/>
                <a:ea typeface="HGS創英角ﾎﾟｯﾌﾟ体" pitchFamily="50" charset="-128"/>
              </a:rPr>
              <a:t>「痩せるよ」「元気になるよ」</a:t>
            </a:r>
            <a:endParaRPr lang="en-US" altLang="ja-JP" dirty="0" smtClean="0">
              <a:solidFill>
                <a:srgbClr val="FFFF00"/>
              </a:solidFill>
              <a:latin typeface="HGS創英角ﾎﾟｯﾌﾟ体" pitchFamily="50" charset="-128"/>
              <a:ea typeface="HGS創英角ﾎﾟｯﾌﾟ体" pitchFamily="50" charset="-128"/>
            </a:endParaRPr>
          </a:p>
          <a:p>
            <a:pPr>
              <a:buFont typeface="Arial" charset="0"/>
              <a:buNone/>
              <a:defRPr/>
            </a:pPr>
            <a:r>
              <a:rPr lang="ja-JP" altLang="en-US" dirty="0" smtClean="0">
                <a:solidFill>
                  <a:srgbClr val="FFFF00"/>
                </a:solidFill>
                <a:latin typeface="HGS創英角ﾎﾟｯﾌﾟ体" pitchFamily="50" charset="-128"/>
                <a:ea typeface="HGS創英角ﾎﾟｯﾌﾟ体" pitchFamily="50" charset="-128"/>
              </a:rPr>
              <a:t>「受験勉強頑張れるよ」</a:t>
            </a:r>
            <a:endParaRPr lang="ja-JP" altLang="en-US" dirty="0">
              <a:solidFill>
                <a:srgbClr val="FFFF00"/>
              </a:solidFill>
              <a:latin typeface="HGS創英角ﾎﾟｯﾌﾟ体" pitchFamily="50" charset="-128"/>
              <a:ea typeface="HGS創英角ﾎﾟｯﾌﾟ体" pitchFamily="50" charset="-128"/>
            </a:endParaRPr>
          </a:p>
        </p:txBody>
      </p:sp>
    </p:spTree>
    <p:extLst>
      <p:ext uri="{BB962C8B-B14F-4D97-AF65-F5344CB8AC3E}">
        <p14:creationId xmlns:p14="http://schemas.microsoft.com/office/powerpoint/2010/main" val="36314937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467544" y="260648"/>
            <a:ext cx="8229600" cy="2016224"/>
          </a:xfrm>
        </p:spPr>
        <p:txBody>
          <a:bodyPr>
            <a:normAutofit/>
          </a:bodyPr>
          <a:lstStyle/>
          <a:p>
            <a:r>
              <a:rPr lang="ja-JP" altLang="en-US" dirty="0" smtClean="0">
                <a:latin typeface="HGS創英角ﾎﾟｯﾌﾟ体" pitchFamily="50" charset="-128"/>
                <a:ea typeface="HGS創英角ﾎﾟｯﾌﾟ体" pitchFamily="50" charset="-128"/>
              </a:rPr>
              <a:t>経済活動だから</a:t>
            </a:r>
            <a:r>
              <a:rPr lang="en-US" altLang="ja-JP" dirty="0" smtClean="0">
                <a:solidFill>
                  <a:schemeClr val="accent6">
                    <a:lumMod val="60000"/>
                    <a:lumOff val="40000"/>
                  </a:schemeClr>
                </a:solidFill>
                <a:latin typeface="HGS創英角ﾎﾟｯﾌﾟ体" pitchFamily="50" charset="-128"/>
                <a:ea typeface="HGS創英角ﾎﾟｯﾌﾟ体" pitchFamily="50" charset="-128"/>
              </a:rPr>
              <a:t/>
            </a:r>
            <a:br>
              <a:rPr lang="en-US" altLang="ja-JP" dirty="0" smtClean="0">
                <a:solidFill>
                  <a:schemeClr val="accent6">
                    <a:lumMod val="60000"/>
                    <a:lumOff val="40000"/>
                  </a:schemeClr>
                </a:solidFill>
                <a:latin typeface="HGS創英角ﾎﾟｯﾌﾟ体" pitchFamily="50" charset="-128"/>
                <a:ea typeface="HGS創英角ﾎﾟｯﾌﾟ体" pitchFamily="50" charset="-128"/>
              </a:rPr>
            </a:br>
            <a:r>
              <a:rPr lang="ja-JP" altLang="en-US" dirty="0" smtClean="0">
                <a:solidFill>
                  <a:schemeClr val="accent6">
                    <a:lumMod val="60000"/>
                    <a:lumOff val="40000"/>
                  </a:schemeClr>
                </a:solidFill>
                <a:latin typeface="HGS創英角ﾎﾟｯﾌﾟ体" pitchFamily="50" charset="-128"/>
                <a:ea typeface="HGS創英角ﾎﾟｯﾌﾟ体" pitchFamily="50" charset="-128"/>
              </a:rPr>
              <a:t>供給者は良い顧客が欲しい</a:t>
            </a:r>
          </a:p>
        </p:txBody>
      </p:sp>
      <p:sp>
        <p:nvSpPr>
          <p:cNvPr id="3" name="コンテンツ プレースホルダ 2"/>
          <p:cNvSpPr>
            <a:spLocks noGrp="1"/>
          </p:cNvSpPr>
          <p:nvPr>
            <p:ph idx="1"/>
          </p:nvPr>
        </p:nvSpPr>
        <p:spPr>
          <a:xfrm>
            <a:off x="395536" y="2204864"/>
            <a:ext cx="8229600" cy="3887713"/>
          </a:xfrm>
        </p:spPr>
        <p:txBody>
          <a:bodyPr>
            <a:normAutofit lnSpcReduction="10000"/>
          </a:bodyPr>
          <a:lstStyle/>
          <a:p>
            <a:pPr>
              <a:buFont typeface="Arial" charset="0"/>
              <a:buNone/>
              <a:defRPr/>
            </a:pPr>
            <a:r>
              <a:rPr lang="ja-JP" altLang="en-US" dirty="0" smtClean="0">
                <a:solidFill>
                  <a:schemeClr val="accent3">
                    <a:lumMod val="40000"/>
                    <a:lumOff val="60000"/>
                  </a:schemeClr>
                </a:solidFill>
                <a:latin typeface="HGS創英角ﾎﾟｯﾌﾟ体" pitchFamily="50" charset="-128"/>
                <a:ea typeface="HGS創英角ﾎﾟｯﾌﾟ体" pitchFamily="50" charset="-128"/>
              </a:rPr>
              <a:t>若者の薬物乱用は・・・</a:t>
            </a:r>
            <a:endParaRPr lang="en-US" altLang="ja-JP" dirty="0" smtClean="0">
              <a:solidFill>
                <a:schemeClr val="accent3">
                  <a:lumMod val="40000"/>
                  <a:lumOff val="60000"/>
                </a:schemeClr>
              </a:solidFill>
              <a:latin typeface="HGS創英角ﾎﾟｯﾌﾟ体" pitchFamily="50" charset="-128"/>
              <a:ea typeface="HGS創英角ﾎﾟｯﾌﾟ体" pitchFamily="50" charset="-128"/>
            </a:endParaRPr>
          </a:p>
          <a:p>
            <a:pPr>
              <a:buFont typeface="Arial" charset="0"/>
              <a:buNone/>
              <a:defRPr/>
            </a:pPr>
            <a:r>
              <a:rPr lang="ja-JP" altLang="en-US" dirty="0" smtClean="0">
                <a:solidFill>
                  <a:srgbClr val="FFFF00"/>
                </a:solidFill>
                <a:latin typeface="HGS創英角ﾎﾟｯﾌﾟ体" pitchFamily="50" charset="-128"/>
                <a:ea typeface="HGS創英角ﾎﾟｯﾌﾟ体" pitchFamily="50" charset="-128"/>
              </a:rPr>
              <a:t>・仲間が集まろうとする</a:t>
            </a:r>
            <a:endParaRPr lang="en-US" altLang="ja-JP" dirty="0" smtClean="0">
              <a:solidFill>
                <a:srgbClr val="FFFF00"/>
              </a:solidFill>
              <a:latin typeface="HGS創英角ﾎﾟｯﾌﾟ体" pitchFamily="50" charset="-128"/>
              <a:ea typeface="HGS創英角ﾎﾟｯﾌﾟ体" pitchFamily="50" charset="-128"/>
            </a:endParaRPr>
          </a:p>
          <a:p>
            <a:pPr>
              <a:buFont typeface="Arial" charset="0"/>
              <a:buNone/>
              <a:defRPr/>
            </a:pPr>
            <a:r>
              <a:rPr lang="ja-JP" altLang="en-US" dirty="0" smtClean="0">
                <a:solidFill>
                  <a:srgbClr val="FF0000"/>
                </a:solidFill>
                <a:latin typeface="HGS創英角ﾎﾟｯﾌﾟ体" pitchFamily="50" charset="-128"/>
                <a:ea typeface="HGS創英角ﾎﾟｯﾌﾟ体" pitchFamily="50" charset="-128"/>
              </a:rPr>
              <a:t>・露見しやすい</a:t>
            </a:r>
            <a:endParaRPr lang="en-US" altLang="ja-JP" dirty="0" smtClean="0">
              <a:solidFill>
                <a:srgbClr val="FF0000"/>
              </a:solidFill>
              <a:latin typeface="HGS創英角ﾎﾟｯﾌﾟ体" pitchFamily="50" charset="-128"/>
              <a:ea typeface="HGS創英角ﾎﾟｯﾌﾟ体" pitchFamily="50" charset="-128"/>
            </a:endParaRPr>
          </a:p>
          <a:p>
            <a:pPr>
              <a:buFont typeface="Arial" charset="0"/>
              <a:buNone/>
              <a:defRPr/>
            </a:pPr>
            <a:endParaRPr lang="en-US" altLang="ja-JP" dirty="0" smtClean="0">
              <a:solidFill>
                <a:srgbClr val="FF0000"/>
              </a:solidFill>
              <a:latin typeface="HGS創英角ﾎﾟｯﾌﾟ体" pitchFamily="50" charset="-128"/>
              <a:ea typeface="HGS創英角ﾎﾟｯﾌﾟ体" pitchFamily="50" charset="-128"/>
            </a:endParaRPr>
          </a:p>
          <a:p>
            <a:pPr>
              <a:buFont typeface="Arial" charset="0"/>
              <a:buNone/>
              <a:defRPr/>
            </a:pPr>
            <a:r>
              <a:rPr lang="ja-JP" altLang="en-US" dirty="0" smtClean="0">
                <a:solidFill>
                  <a:schemeClr val="accent3">
                    <a:lumMod val="40000"/>
                    <a:lumOff val="60000"/>
                  </a:schemeClr>
                </a:solidFill>
                <a:latin typeface="HGS創英角ﾎﾟｯﾌﾟ体" pitchFamily="50" charset="-128"/>
                <a:ea typeface="HGS創英角ﾎﾟｯﾌﾟ体" pitchFamily="50" charset="-128"/>
              </a:rPr>
              <a:t>中高年の薬物乱用は・・・</a:t>
            </a:r>
            <a:endParaRPr lang="en-US" altLang="ja-JP" dirty="0" smtClean="0">
              <a:solidFill>
                <a:schemeClr val="accent3">
                  <a:lumMod val="40000"/>
                  <a:lumOff val="60000"/>
                </a:schemeClr>
              </a:solidFill>
              <a:latin typeface="HGS創英角ﾎﾟｯﾌﾟ体" pitchFamily="50" charset="-128"/>
              <a:ea typeface="HGS創英角ﾎﾟｯﾌﾟ体" pitchFamily="50" charset="-128"/>
            </a:endParaRPr>
          </a:p>
          <a:p>
            <a:pPr>
              <a:buFont typeface="Arial" charset="0"/>
              <a:buNone/>
              <a:defRPr/>
            </a:pPr>
            <a:r>
              <a:rPr lang="ja-JP" altLang="en-US" dirty="0" smtClean="0">
                <a:solidFill>
                  <a:srgbClr val="FFFF00"/>
                </a:solidFill>
                <a:latin typeface="HGS創英角ﾎﾟｯﾌﾟ体" pitchFamily="50" charset="-128"/>
                <a:ea typeface="HGS創英角ﾎﾟｯﾌﾟ体" pitchFamily="50" charset="-128"/>
              </a:rPr>
              <a:t>・社会的立場が</a:t>
            </a:r>
            <a:r>
              <a:rPr lang="ja-JP" altLang="en-US" dirty="0">
                <a:solidFill>
                  <a:srgbClr val="FFFF00"/>
                </a:solidFill>
                <a:latin typeface="HGS創英角ﾎﾟｯﾌﾟ体" pitchFamily="50" charset="-128"/>
                <a:ea typeface="HGS創英角ﾎﾟｯﾌﾟ体" pitchFamily="50" charset="-128"/>
              </a:rPr>
              <a:t>ある☞ </a:t>
            </a:r>
            <a:r>
              <a:rPr lang="ja-JP" altLang="en-US" dirty="0" smtClean="0">
                <a:solidFill>
                  <a:srgbClr val="FFFF00"/>
                </a:solidFill>
                <a:latin typeface="HGS創英角ﾎﾟｯﾌﾟ体" pitchFamily="50" charset="-128"/>
                <a:ea typeface="HGS創英角ﾎﾟｯﾌﾟ体" pitchFamily="50" charset="-128"/>
              </a:rPr>
              <a:t>☞</a:t>
            </a:r>
            <a:r>
              <a:rPr lang="ja-JP" altLang="en-US" dirty="0" smtClean="0">
                <a:solidFill>
                  <a:srgbClr val="FF0000"/>
                </a:solidFill>
                <a:latin typeface="HGS創英角ﾎﾟｯﾌﾟ体" pitchFamily="50" charset="-128"/>
                <a:ea typeface="HGS創英角ﾎﾟｯﾌﾟ体" pitchFamily="50" charset="-128"/>
              </a:rPr>
              <a:t>露見すると困る</a:t>
            </a:r>
            <a:endParaRPr lang="en-US" altLang="ja-JP" dirty="0" smtClean="0">
              <a:solidFill>
                <a:srgbClr val="FFFF00"/>
              </a:solidFill>
              <a:latin typeface="HGS創英角ﾎﾟｯﾌﾟ体" pitchFamily="50" charset="-128"/>
              <a:ea typeface="HGS創英角ﾎﾟｯﾌﾟ体" pitchFamily="50" charset="-128"/>
            </a:endParaRPr>
          </a:p>
          <a:p>
            <a:pPr>
              <a:buFont typeface="Arial" charset="0"/>
              <a:buNone/>
              <a:defRPr/>
            </a:pPr>
            <a:r>
              <a:rPr lang="ja-JP" altLang="en-US" dirty="0" smtClean="0">
                <a:solidFill>
                  <a:srgbClr val="FFFF00"/>
                </a:solidFill>
                <a:latin typeface="HGS創英角ﾎﾟｯﾌﾟ体" pitchFamily="50" charset="-128"/>
                <a:ea typeface="HGS創英角ﾎﾟｯﾌﾟ体" pitchFamily="50" charset="-128"/>
              </a:rPr>
              <a:t>・秘密にするため、個人で動く</a:t>
            </a:r>
            <a:endParaRPr lang="en-US" altLang="ja-JP" dirty="0">
              <a:solidFill>
                <a:srgbClr val="FFFF00"/>
              </a:solidFill>
              <a:latin typeface="HGS創英角ﾎﾟｯﾌﾟ体" pitchFamily="50" charset="-128"/>
              <a:ea typeface="HGS創英角ﾎﾟｯﾌﾟ体" pitchFamily="50" charset="-128"/>
            </a:endParaRPr>
          </a:p>
        </p:txBody>
      </p:sp>
    </p:spTree>
    <p:extLst>
      <p:ext uri="{BB962C8B-B14F-4D97-AF65-F5344CB8AC3E}">
        <p14:creationId xmlns:p14="http://schemas.microsoft.com/office/powerpoint/2010/main" val="35996430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260649"/>
            <a:ext cx="7772400" cy="648072"/>
          </a:xfrm>
        </p:spPr>
        <p:txBody>
          <a:bodyPr>
            <a:normAutofit fontScale="90000"/>
          </a:bodyPr>
          <a:lstStyle/>
          <a:p>
            <a:r>
              <a:rPr kumimoji="1" lang="ja-JP" altLang="en-US" dirty="0" smtClean="0">
                <a:latin typeface="HGS創英角ｺﾞｼｯｸUB" pitchFamily="50" charset="-128"/>
                <a:ea typeface="HGS創英角ｺﾞｼｯｸUB" pitchFamily="50" charset="-128"/>
              </a:rPr>
              <a:t>覚せい剤の乱用</a:t>
            </a:r>
            <a:endParaRPr kumimoji="1" lang="ja-JP" altLang="en-US" dirty="0">
              <a:latin typeface="HGS創英角ｺﾞｼｯｸUB" pitchFamily="50" charset="-128"/>
              <a:ea typeface="HGS創英角ｺﾞｼｯｸUB" pitchFamily="50" charset="-128"/>
            </a:endParaRPr>
          </a:p>
        </p:txBody>
      </p:sp>
      <p:sp>
        <p:nvSpPr>
          <p:cNvPr id="3" name="サブタイトル 2"/>
          <p:cNvSpPr>
            <a:spLocks noGrp="1"/>
          </p:cNvSpPr>
          <p:nvPr>
            <p:ph type="subTitle" idx="1"/>
          </p:nvPr>
        </p:nvSpPr>
        <p:spPr>
          <a:xfrm>
            <a:off x="683568" y="1268760"/>
            <a:ext cx="7632848" cy="5184576"/>
          </a:xfrm>
        </p:spPr>
        <p:txBody>
          <a:bodyPr>
            <a:normAutofit fontScale="77500" lnSpcReduction="20000"/>
          </a:bodyPr>
          <a:lstStyle/>
          <a:p>
            <a:pPr algn="l"/>
            <a:r>
              <a:rPr kumimoji="1" lang="ja-JP" altLang="en-US" sz="2400" dirty="0" smtClean="0">
                <a:solidFill>
                  <a:schemeClr val="accent6">
                    <a:lumMod val="60000"/>
                    <a:lumOff val="40000"/>
                  </a:schemeClr>
                </a:solidFill>
                <a:latin typeface="HGS創英角ｺﾞｼｯｸUB" pitchFamily="50" charset="-128"/>
                <a:ea typeface="HGS創英角ｺﾞｼｯｸUB" pitchFamily="50" charset="-128"/>
              </a:rPr>
              <a:t>第一次乱用期（昭和</a:t>
            </a:r>
            <a:r>
              <a:rPr kumimoji="1" lang="en-US" altLang="ja-JP" sz="2400" dirty="0" smtClean="0">
                <a:solidFill>
                  <a:schemeClr val="accent6">
                    <a:lumMod val="60000"/>
                    <a:lumOff val="40000"/>
                  </a:schemeClr>
                </a:solidFill>
                <a:latin typeface="HGS創英角ｺﾞｼｯｸUB" pitchFamily="50" charset="-128"/>
                <a:ea typeface="HGS創英角ｺﾞｼｯｸUB" pitchFamily="50" charset="-128"/>
              </a:rPr>
              <a:t>20</a:t>
            </a:r>
            <a:r>
              <a:rPr kumimoji="1" lang="ja-JP" altLang="en-US" sz="2400" dirty="0" smtClean="0">
                <a:solidFill>
                  <a:schemeClr val="accent6">
                    <a:lumMod val="60000"/>
                    <a:lumOff val="40000"/>
                  </a:schemeClr>
                </a:solidFill>
                <a:latin typeface="HGS創英角ｺﾞｼｯｸUB" pitchFamily="50" charset="-128"/>
                <a:ea typeface="HGS創英角ｺﾞｼｯｸUB" pitchFamily="50" charset="-128"/>
              </a:rPr>
              <a:t>年代）</a:t>
            </a:r>
            <a:endParaRPr kumimoji="1" lang="en-US" altLang="ja-JP" sz="2400" dirty="0" smtClean="0">
              <a:solidFill>
                <a:schemeClr val="accent6">
                  <a:lumMod val="60000"/>
                  <a:lumOff val="40000"/>
                </a:schemeClr>
              </a:solidFill>
              <a:latin typeface="HGS創英角ｺﾞｼｯｸUB" pitchFamily="50" charset="-128"/>
              <a:ea typeface="HGS創英角ｺﾞｼｯｸUB" pitchFamily="50" charset="-128"/>
            </a:endParaRPr>
          </a:p>
          <a:p>
            <a:pPr algn="l"/>
            <a:r>
              <a:rPr lang="ja-JP" altLang="en-US" sz="2400" dirty="0" smtClean="0">
                <a:latin typeface="HGS創英角ｺﾞｼｯｸUB" pitchFamily="50" charset="-128"/>
                <a:ea typeface="HGS創英角ｺﾞｼｯｸUB" pitchFamily="50" charset="-128"/>
              </a:rPr>
              <a:t>　＊乱用者はほとんど男性</a:t>
            </a:r>
            <a:endParaRPr lang="en-US" altLang="ja-JP" sz="2400" dirty="0" smtClean="0">
              <a:latin typeface="HGS創英角ｺﾞｼｯｸUB" pitchFamily="50" charset="-128"/>
              <a:ea typeface="HGS創英角ｺﾞｼｯｸUB" pitchFamily="50" charset="-128"/>
            </a:endParaRPr>
          </a:p>
          <a:p>
            <a:pPr algn="l"/>
            <a:r>
              <a:rPr kumimoji="1" lang="ja-JP" altLang="en-US" sz="2400" dirty="0" smtClean="0">
                <a:latin typeface="HGS創英角ｺﾞｼｯｸUB" pitchFamily="50" charset="-128"/>
                <a:ea typeface="HGS創英角ｺﾞｼｯｸUB" pitchFamily="50" charset="-128"/>
              </a:rPr>
              <a:t>　＊反社会的集団が関与</a:t>
            </a:r>
            <a:endParaRPr kumimoji="1" lang="en-US" altLang="ja-JP" sz="2400" dirty="0" smtClean="0">
              <a:latin typeface="HGS創英角ｺﾞｼｯｸUB" pitchFamily="50" charset="-128"/>
              <a:ea typeface="HGS創英角ｺﾞｼｯｸUB" pitchFamily="50" charset="-128"/>
            </a:endParaRPr>
          </a:p>
          <a:p>
            <a:pPr algn="l"/>
            <a:endParaRPr lang="en-US" altLang="ja-JP" sz="2400" dirty="0" smtClean="0">
              <a:latin typeface="HGS創英角ｺﾞｼｯｸUB" pitchFamily="50" charset="-128"/>
              <a:ea typeface="HGS創英角ｺﾞｼｯｸUB" pitchFamily="50" charset="-128"/>
            </a:endParaRPr>
          </a:p>
          <a:p>
            <a:pPr algn="l"/>
            <a:r>
              <a:rPr kumimoji="1" lang="ja-JP" altLang="en-US" sz="2400" dirty="0" smtClean="0">
                <a:solidFill>
                  <a:schemeClr val="accent6">
                    <a:lumMod val="60000"/>
                    <a:lumOff val="40000"/>
                  </a:schemeClr>
                </a:solidFill>
                <a:latin typeface="HGS創英角ｺﾞｼｯｸUB" pitchFamily="50" charset="-128"/>
                <a:ea typeface="HGS創英角ｺﾞｼｯｸUB" pitchFamily="50" charset="-128"/>
              </a:rPr>
              <a:t>第二次乱用期（昭和</a:t>
            </a:r>
            <a:r>
              <a:rPr kumimoji="1" lang="en-US" altLang="ja-JP" sz="2400" dirty="0" smtClean="0">
                <a:solidFill>
                  <a:schemeClr val="accent6">
                    <a:lumMod val="60000"/>
                    <a:lumOff val="40000"/>
                  </a:schemeClr>
                </a:solidFill>
                <a:latin typeface="HGS創英角ｺﾞｼｯｸUB" pitchFamily="50" charset="-128"/>
                <a:ea typeface="HGS創英角ｺﾞｼｯｸUB" pitchFamily="50" charset="-128"/>
              </a:rPr>
              <a:t>50</a:t>
            </a:r>
            <a:r>
              <a:rPr kumimoji="1" lang="ja-JP" altLang="en-US" sz="2400" dirty="0" smtClean="0">
                <a:solidFill>
                  <a:schemeClr val="accent6">
                    <a:lumMod val="60000"/>
                    <a:lumOff val="40000"/>
                  </a:schemeClr>
                </a:solidFill>
                <a:latin typeface="HGS創英角ｺﾞｼｯｸUB" pitchFamily="50" charset="-128"/>
                <a:ea typeface="HGS創英角ｺﾞｼｯｸUB" pitchFamily="50" charset="-128"/>
              </a:rPr>
              <a:t>年代</a:t>
            </a:r>
            <a:r>
              <a:rPr lang="ja-JP" altLang="en-US" sz="2500" dirty="0">
                <a:solidFill>
                  <a:srgbClr val="F79646">
                    <a:lumMod val="60000"/>
                    <a:lumOff val="40000"/>
                  </a:srgbClr>
                </a:solidFill>
                <a:latin typeface="HGS創英角ｺﾞｼｯｸUB" pitchFamily="50" charset="-128"/>
                <a:ea typeface="HGS創英角ｺﾞｼｯｸUB" pitchFamily="50" charset="-128"/>
              </a:rPr>
              <a:t>）</a:t>
            </a:r>
            <a:endParaRPr kumimoji="1" lang="en-US" altLang="ja-JP" sz="2400" dirty="0" smtClean="0">
              <a:latin typeface="HGS創英角ｺﾞｼｯｸUB" pitchFamily="50" charset="-128"/>
              <a:ea typeface="HGS創英角ｺﾞｼｯｸUB" pitchFamily="50" charset="-128"/>
            </a:endParaRPr>
          </a:p>
          <a:p>
            <a:pPr algn="l"/>
            <a:r>
              <a:rPr lang="ja-JP" altLang="en-US" sz="2400" dirty="0" smtClean="0">
                <a:latin typeface="HGS創英角ｺﾞｼｯｸUB" pitchFamily="50" charset="-128"/>
                <a:ea typeface="HGS創英角ｺﾞｼｯｸUB" pitchFamily="50" charset="-128"/>
              </a:rPr>
              <a:t>　＊一般社会への浸透　（普通の会社員など）</a:t>
            </a:r>
            <a:endParaRPr lang="en-US" altLang="ja-JP" sz="2400" dirty="0" smtClean="0">
              <a:latin typeface="HGS創英角ｺﾞｼｯｸUB" pitchFamily="50" charset="-128"/>
              <a:ea typeface="HGS創英角ｺﾞｼｯｸUB" pitchFamily="50" charset="-128"/>
            </a:endParaRPr>
          </a:p>
          <a:p>
            <a:pPr algn="l"/>
            <a:r>
              <a:rPr kumimoji="1" lang="ja-JP" altLang="en-US" sz="2400" dirty="0" smtClean="0">
                <a:latin typeface="HGS創英角ｺﾞｼｯｸUB" pitchFamily="50" charset="-128"/>
                <a:ea typeface="HGS創英角ｺﾞｼｯｸUB" pitchFamily="50" charset="-128"/>
              </a:rPr>
              <a:t>　＊女性乱用者の増加　（主婦など）</a:t>
            </a:r>
            <a:endParaRPr kumimoji="1" lang="en-US" altLang="ja-JP" sz="2400" dirty="0" smtClean="0">
              <a:latin typeface="HGS創英角ｺﾞｼｯｸUB" pitchFamily="50" charset="-128"/>
              <a:ea typeface="HGS創英角ｺﾞｼｯｸUB" pitchFamily="50" charset="-128"/>
            </a:endParaRPr>
          </a:p>
          <a:p>
            <a:pPr algn="l"/>
            <a:endParaRPr lang="en-US" altLang="ja-JP" sz="2400" dirty="0" smtClean="0">
              <a:latin typeface="HGS創英角ｺﾞｼｯｸUB" pitchFamily="50" charset="-128"/>
              <a:ea typeface="HGS創英角ｺﾞｼｯｸUB" pitchFamily="50" charset="-128"/>
            </a:endParaRPr>
          </a:p>
          <a:p>
            <a:pPr algn="l"/>
            <a:r>
              <a:rPr kumimoji="1" lang="ja-JP" altLang="en-US" sz="2400" dirty="0" smtClean="0">
                <a:solidFill>
                  <a:schemeClr val="accent6">
                    <a:lumMod val="60000"/>
                    <a:lumOff val="40000"/>
                  </a:schemeClr>
                </a:solidFill>
                <a:latin typeface="HGS創英角ｺﾞｼｯｸUB" pitchFamily="50" charset="-128"/>
                <a:ea typeface="HGS創英角ｺﾞｼｯｸUB" pitchFamily="50" charset="-128"/>
              </a:rPr>
              <a:t>第三次乱用期（</a:t>
            </a:r>
            <a:r>
              <a:rPr kumimoji="1" lang="en-US" altLang="ja-JP" sz="2400" dirty="0" smtClean="0">
                <a:solidFill>
                  <a:schemeClr val="accent6">
                    <a:lumMod val="60000"/>
                    <a:lumOff val="40000"/>
                  </a:schemeClr>
                </a:solidFill>
                <a:latin typeface="HGS創英角ｺﾞｼｯｸUB" pitchFamily="50" charset="-128"/>
                <a:ea typeface="HGS創英角ｺﾞｼｯｸUB" pitchFamily="50" charset="-128"/>
              </a:rPr>
              <a:t>1990</a:t>
            </a:r>
            <a:r>
              <a:rPr kumimoji="1" lang="ja-JP" altLang="en-US" sz="2400" dirty="0" smtClean="0">
                <a:solidFill>
                  <a:schemeClr val="accent6">
                    <a:lumMod val="60000"/>
                    <a:lumOff val="40000"/>
                  </a:schemeClr>
                </a:solidFill>
                <a:latin typeface="HGS創英角ｺﾞｼｯｸUB" pitchFamily="50" charset="-128"/>
                <a:ea typeface="HGS創英角ｺﾞｼｯｸUB" pitchFamily="50" charset="-128"/>
              </a:rPr>
              <a:t>年代後半～（平成</a:t>
            </a:r>
            <a:r>
              <a:rPr kumimoji="1" lang="en-US" altLang="ja-JP" sz="2400" dirty="0" smtClean="0">
                <a:solidFill>
                  <a:schemeClr val="accent6">
                    <a:lumMod val="60000"/>
                    <a:lumOff val="40000"/>
                  </a:schemeClr>
                </a:solidFill>
                <a:latin typeface="HGS創英角ｺﾞｼｯｸUB" pitchFamily="50" charset="-128"/>
                <a:ea typeface="HGS創英角ｺﾞｼｯｸUB" pitchFamily="50" charset="-128"/>
              </a:rPr>
              <a:t>6,7</a:t>
            </a:r>
            <a:r>
              <a:rPr kumimoji="1" lang="ja-JP" altLang="en-US" sz="2400" dirty="0" smtClean="0">
                <a:solidFill>
                  <a:schemeClr val="accent6">
                    <a:lumMod val="60000"/>
                    <a:lumOff val="40000"/>
                  </a:schemeClr>
                </a:solidFill>
                <a:latin typeface="HGS創英角ｺﾞｼｯｸUB" pitchFamily="50" charset="-128"/>
                <a:ea typeface="HGS創英角ｺﾞｼｯｸUB" pitchFamily="50" charset="-128"/>
              </a:rPr>
              <a:t>年頃）</a:t>
            </a:r>
            <a:endParaRPr kumimoji="1" lang="en-US" altLang="ja-JP" sz="2400" dirty="0" smtClean="0">
              <a:solidFill>
                <a:schemeClr val="accent6">
                  <a:lumMod val="60000"/>
                  <a:lumOff val="40000"/>
                </a:schemeClr>
              </a:solidFill>
              <a:latin typeface="HGS創英角ｺﾞｼｯｸUB" pitchFamily="50" charset="-128"/>
              <a:ea typeface="HGS創英角ｺﾞｼｯｸUB" pitchFamily="50" charset="-128"/>
            </a:endParaRPr>
          </a:p>
          <a:p>
            <a:pPr algn="l"/>
            <a:r>
              <a:rPr lang="ja-JP" altLang="en-US" sz="2400" dirty="0" smtClean="0">
                <a:latin typeface="HGS創英角ｺﾞｼｯｸUB" pitchFamily="50" charset="-128"/>
                <a:ea typeface="HGS創英角ｺﾞｼｯｸUB" pitchFamily="50" charset="-128"/>
              </a:rPr>
              <a:t>　＊青少年への浸透</a:t>
            </a:r>
            <a:endParaRPr lang="en-US" altLang="ja-JP" sz="2400" dirty="0" smtClean="0">
              <a:latin typeface="HGS創英角ｺﾞｼｯｸUB" pitchFamily="50" charset="-128"/>
              <a:ea typeface="HGS創英角ｺﾞｼｯｸUB" pitchFamily="50" charset="-128"/>
            </a:endParaRPr>
          </a:p>
          <a:p>
            <a:pPr algn="l"/>
            <a:r>
              <a:rPr kumimoji="1" lang="ja-JP" altLang="en-US" sz="2400" dirty="0" smtClean="0">
                <a:latin typeface="HGS創英角ｺﾞｼｯｸUB" pitchFamily="50" charset="-128"/>
                <a:ea typeface="HGS創英角ｺﾞｼｯｸUB" pitchFamily="50" charset="-128"/>
              </a:rPr>
              <a:t>　＊反社会的集団の顔が見えない売人の出現</a:t>
            </a:r>
            <a:endParaRPr kumimoji="1" lang="en-US" altLang="ja-JP" sz="2400" dirty="0" smtClean="0">
              <a:latin typeface="HGS創英角ｺﾞｼｯｸUB" pitchFamily="50" charset="-128"/>
              <a:ea typeface="HGS創英角ｺﾞｼｯｸUB" pitchFamily="50" charset="-128"/>
            </a:endParaRPr>
          </a:p>
          <a:p>
            <a:pPr algn="l"/>
            <a:endParaRPr lang="en-US" altLang="ja-JP" sz="2400" dirty="0" smtClean="0">
              <a:latin typeface="HGS創英角ｺﾞｼｯｸUB" pitchFamily="50" charset="-128"/>
              <a:ea typeface="HGS創英角ｺﾞｼｯｸUB" pitchFamily="50" charset="-128"/>
            </a:endParaRPr>
          </a:p>
          <a:p>
            <a:pPr algn="l"/>
            <a:r>
              <a:rPr kumimoji="1" lang="ja-JP" altLang="en-US" sz="4300" dirty="0" smtClean="0">
                <a:solidFill>
                  <a:schemeClr val="accent6">
                    <a:lumMod val="60000"/>
                    <a:lumOff val="40000"/>
                  </a:schemeClr>
                </a:solidFill>
                <a:latin typeface="HGS創英角ｺﾞｼｯｸUB" pitchFamily="50" charset="-128"/>
                <a:ea typeface="HGS創英角ｺﾞｼｯｸUB" pitchFamily="50" charset="-128"/>
              </a:rPr>
              <a:t>現在の問題</a:t>
            </a:r>
            <a:endParaRPr kumimoji="1" lang="en-US" altLang="ja-JP" sz="4300" dirty="0" smtClean="0">
              <a:solidFill>
                <a:schemeClr val="accent6">
                  <a:lumMod val="60000"/>
                  <a:lumOff val="40000"/>
                </a:schemeClr>
              </a:solidFill>
              <a:latin typeface="HGS創英角ｺﾞｼｯｸUB" pitchFamily="50" charset="-128"/>
              <a:ea typeface="HGS創英角ｺﾞｼｯｸUB" pitchFamily="50" charset="-128"/>
            </a:endParaRPr>
          </a:p>
          <a:p>
            <a:pPr algn="l"/>
            <a:r>
              <a:rPr lang="ja-JP" altLang="en-US" sz="4300" dirty="0" smtClean="0">
                <a:latin typeface="HGS創英角ｺﾞｼｯｸUB" pitchFamily="50" charset="-128"/>
                <a:ea typeface="HGS創英角ｺﾞｼｯｸUB" pitchFamily="50" charset="-128"/>
              </a:rPr>
              <a:t>　＊インターネットでの情報の氾濫</a:t>
            </a:r>
            <a:endParaRPr lang="en-US" altLang="ja-JP" sz="4300" dirty="0" smtClean="0">
              <a:latin typeface="HGS創英角ｺﾞｼｯｸUB" pitchFamily="50" charset="-128"/>
              <a:ea typeface="HGS創英角ｺﾞｼｯｸUB" pitchFamily="50" charset="-128"/>
            </a:endParaRPr>
          </a:p>
          <a:p>
            <a:pPr algn="l"/>
            <a:r>
              <a:rPr kumimoji="1" lang="ja-JP" altLang="en-US" sz="4300" dirty="0" smtClean="0">
                <a:latin typeface="HGS創英角ｺﾞｼｯｸUB" pitchFamily="50" charset="-128"/>
                <a:ea typeface="HGS創英角ｺﾞｼｯｸUB" pitchFamily="50" charset="-128"/>
              </a:rPr>
              <a:t>　＊インターネットでの売買</a:t>
            </a:r>
            <a:endParaRPr kumimoji="1" lang="ja-JP" altLang="en-US" sz="4300" dirty="0">
              <a:latin typeface="HGS創英角ｺﾞｼｯｸUB" pitchFamily="50" charset="-128"/>
              <a:ea typeface="HGS創英角ｺﾞｼｯｸUB" pitchFamily="50" charset="-128"/>
            </a:endParaRPr>
          </a:p>
        </p:txBody>
      </p:sp>
    </p:spTree>
    <p:extLst>
      <p:ext uri="{BB962C8B-B14F-4D97-AF65-F5344CB8AC3E}">
        <p14:creationId xmlns:p14="http://schemas.microsoft.com/office/powerpoint/2010/main" val="31762242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5400" u="sng" dirty="0" smtClean="0">
                <a:solidFill>
                  <a:srgbClr val="C00000"/>
                </a:solidFill>
                <a:latin typeface="HGP創英角ｺﾞｼｯｸUB" pitchFamily="50" charset="-128"/>
                <a:ea typeface="HGP創英角ｺﾞｼｯｸUB" pitchFamily="50" charset="-128"/>
              </a:rPr>
              <a:t>本日</a:t>
            </a:r>
            <a:r>
              <a:rPr lang="ja-JP" altLang="en-US" sz="5400" u="sng" dirty="0">
                <a:solidFill>
                  <a:srgbClr val="C00000"/>
                </a:solidFill>
                <a:latin typeface="HGP創英角ｺﾞｼｯｸUB" pitchFamily="50" charset="-128"/>
                <a:ea typeface="HGP創英角ｺﾞｼｯｸUB" pitchFamily="50" charset="-128"/>
              </a:rPr>
              <a:t>の話の</a:t>
            </a:r>
            <a:r>
              <a:rPr lang="ja-JP" altLang="en-US" sz="5400" u="sng" dirty="0" smtClean="0">
                <a:solidFill>
                  <a:srgbClr val="C00000"/>
                </a:solidFill>
                <a:latin typeface="HGP創英角ｺﾞｼｯｸUB" pitchFamily="50" charset="-128"/>
                <a:ea typeface="HGP創英角ｺﾞｼｯｸUB" pitchFamily="50" charset="-128"/>
              </a:rPr>
              <a:t>構成</a:t>
            </a:r>
            <a:endParaRPr kumimoji="1" lang="ja-JP" altLang="en-US" sz="5400" u="sng" dirty="0">
              <a:solidFill>
                <a:srgbClr val="C00000"/>
              </a:solidFill>
              <a:latin typeface="HGP創英角ｺﾞｼｯｸUB" pitchFamily="50" charset="-128"/>
              <a:ea typeface="HGP創英角ｺﾞｼｯｸUB" pitchFamily="50" charset="-128"/>
            </a:endParaRPr>
          </a:p>
        </p:txBody>
      </p:sp>
      <p:sp>
        <p:nvSpPr>
          <p:cNvPr id="3" name="コンテンツ プレースホルダ 2"/>
          <p:cNvSpPr>
            <a:spLocks noGrp="1"/>
          </p:cNvSpPr>
          <p:nvPr>
            <p:ph idx="1"/>
          </p:nvPr>
        </p:nvSpPr>
        <p:spPr>
          <a:xfrm>
            <a:off x="1331640" y="1628800"/>
            <a:ext cx="7166896" cy="5040560"/>
          </a:xfrm>
          <a:solidFill>
            <a:schemeClr val="accent2">
              <a:lumMod val="60000"/>
              <a:lumOff val="40000"/>
            </a:schemeClr>
          </a:solidFill>
        </p:spPr>
        <p:txBody>
          <a:bodyPr>
            <a:normAutofit/>
          </a:bodyPr>
          <a:lstStyle/>
          <a:p>
            <a:pPr>
              <a:buNone/>
            </a:pPr>
            <a:r>
              <a:rPr lang="ja-JP" altLang="en-US" sz="31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Ⅰ</a:t>
            </a:r>
            <a:r>
              <a:rPr lang="ja-JP" altLang="en-US" sz="3000" dirty="0" smtClean="0">
                <a:solidFill>
                  <a:srgbClr val="002060"/>
                </a:solidFill>
                <a:latin typeface="HGP創英角ｺﾞｼｯｸUB" pitchFamily="50" charset="-128"/>
                <a:ea typeface="HGP創英角ｺﾞｼｯｸUB" pitchFamily="50" charset="-128"/>
              </a:rPr>
              <a:t>　大人の薬物乱用の状況</a:t>
            </a:r>
            <a:endParaRPr lang="en-US" altLang="ja-JP" sz="3000" dirty="0" smtClean="0">
              <a:solidFill>
                <a:srgbClr val="002060"/>
              </a:solidFill>
              <a:latin typeface="HGP創英角ｺﾞｼｯｸUB" pitchFamily="50" charset="-128"/>
              <a:ea typeface="HGP創英角ｺﾞｼｯｸUB" pitchFamily="50" charset="-128"/>
            </a:endParaRPr>
          </a:p>
          <a:p>
            <a:pPr>
              <a:buNone/>
            </a:pPr>
            <a:endParaRPr lang="en-US" altLang="ja-JP" sz="3000" dirty="0">
              <a:solidFill>
                <a:srgbClr val="002060"/>
              </a:solidFill>
              <a:latin typeface="HGP創英角ｺﾞｼｯｸUB" pitchFamily="50" charset="-128"/>
              <a:ea typeface="HGP創英角ｺﾞｼｯｸUB" pitchFamily="50" charset="-128"/>
            </a:endParaRPr>
          </a:p>
          <a:p>
            <a:pPr>
              <a:buNone/>
            </a:pP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Ⅱ</a:t>
            </a:r>
            <a:r>
              <a:rPr lang="ja-JP" altLang="en-US" sz="3000" dirty="0">
                <a:solidFill>
                  <a:srgbClr val="002060"/>
                </a:solidFill>
                <a:latin typeface="HGP創英角ｺﾞｼｯｸUB" pitchFamily="50" charset="-128"/>
                <a:ea typeface="HGP創英角ｺﾞｼｯｸUB" pitchFamily="50" charset="-128"/>
              </a:rPr>
              <a:t>　薬物を使用する動機</a:t>
            </a:r>
            <a:r>
              <a:rPr lang="en-US" altLang="ja-JP" sz="3000" dirty="0">
                <a:solidFill>
                  <a:srgbClr val="002060"/>
                </a:solidFill>
                <a:latin typeface="HGP創英角ｺﾞｼｯｸUB" pitchFamily="50" charset="-128"/>
                <a:ea typeface="HGP創英角ｺﾞｼｯｸUB" pitchFamily="50" charset="-128"/>
              </a:rPr>
              <a:t/>
            </a:r>
            <a:br>
              <a:rPr lang="en-US" altLang="ja-JP" sz="3000" dirty="0">
                <a:solidFill>
                  <a:srgbClr val="002060"/>
                </a:solidFill>
                <a:latin typeface="HGP創英角ｺﾞｼｯｸUB" pitchFamily="50" charset="-128"/>
                <a:ea typeface="HGP創英角ｺﾞｼｯｸUB" pitchFamily="50" charset="-128"/>
              </a:rPr>
            </a:br>
            <a:endParaRPr lang="en-US" altLang="ja-JP" sz="3000" dirty="0" smtClean="0">
              <a:solidFill>
                <a:srgbClr val="002060"/>
              </a:solidFill>
              <a:latin typeface="HGP創英角ｺﾞｼｯｸUB" pitchFamily="50" charset="-128"/>
              <a:ea typeface="HGP創英角ｺﾞｼｯｸUB" pitchFamily="50" charset="-128"/>
            </a:endParaRPr>
          </a:p>
          <a:p>
            <a:pPr>
              <a:buNone/>
            </a:pP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Ⅲ</a:t>
            </a:r>
            <a:r>
              <a:rPr lang="ja-JP" altLang="en-US" sz="3000" dirty="0" smtClean="0">
                <a:solidFill>
                  <a:srgbClr val="002060"/>
                </a:solidFill>
                <a:latin typeface="HGP創英角ｺﾞｼｯｸUB" pitchFamily="50" charset="-128"/>
                <a:ea typeface="HGP創英角ｺﾞｼｯｸUB" pitchFamily="50" charset="-128"/>
              </a:rPr>
              <a:t>　なぜ今中高年の薬物乱用なのか</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en-US" altLang="ja-JP" sz="3000" dirty="0" smtClean="0">
                <a:solidFill>
                  <a:srgbClr val="002060"/>
                </a:solidFill>
                <a:latin typeface="HGP創英角ｺﾞｼｯｸUB" pitchFamily="50" charset="-128"/>
                <a:ea typeface="HGP創英角ｺﾞｼｯｸUB" pitchFamily="50" charset="-128"/>
              </a:rPr>
              <a:t>Ⅳ</a:t>
            </a:r>
            <a:r>
              <a:rPr lang="ja-JP" altLang="en-US" sz="3000" dirty="0" smtClean="0">
                <a:solidFill>
                  <a:srgbClr val="002060"/>
                </a:solidFill>
                <a:latin typeface="HGP創英角ｺﾞｼｯｸUB" pitchFamily="50" charset="-128"/>
                <a:ea typeface="HGP創英角ｺﾞｼｯｸUB" pitchFamily="50" charset="-128"/>
              </a:rPr>
              <a:t>　乱用薬物がナゼ無くならないのか　</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r>
              <a:rPr lang="ja-JP" altLang="en-US" sz="3000" dirty="0" smtClean="0">
                <a:solidFill>
                  <a:srgbClr val="002060"/>
                </a:solidFill>
                <a:latin typeface="HGP創英角ｺﾞｼｯｸUB" pitchFamily="50" charset="-128"/>
                <a:ea typeface="HGP創英角ｺﾞｼｯｸUB" pitchFamily="50" charset="-128"/>
              </a:rPr>
              <a:t>　</a:t>
            </a:r>
            <a:r>
              <a:rPr lang="en-US" altLang="ja-JP" sz="3000" dirty="0" smtClean="0">
                <a:solidFill>
                  <a:srgbClr val="002060"/>
                </a:solidFill>
                <a:latin typeface="HGP創英角ｺﾞｼｯｸUB" pitchFamily="50" charset="-128"/>
                <a:ea typeface="HGP創英角ｺﾞｼｯｸUB" pitchFamily="50" charset="-128"/>
              </a:rPr>
              <a:t/>
            </a:r>
            <a:br>
              <a:rPr lang="en-US" altLang="ja-JP" sz="3000" dirty="0" smtClean="0">
                <a:solidFill>
                  <a:srgbClr val="002060"/>
                </a:solidFill>
                <a:latin typeface="HGP創英角ｺﾞｼｯｸUB" pitchFamily="50" charset="-128"/>
                <a:ea typeface="HGP創英角ｺﾞｼｯｸUB" pitchFamily="50" charset="-128"/>
              </a:rPr>
            </a:br>
            <a:endParaRPr kumimoji="1" lang="ja-JP" altLang="en-US" sz="3000" dirty="0"/>
          </a:p>
        </p:txBody>
      </p:sp>
      <p:pic>
        <p:nvPicPr>
          <p:cNvPr id="4" name="図 3"/>
          <p:cNvPicPr>
            <a:picLocks noChangeAspect="1"/>
          </p:cNvPicPr>
          <p:nvPr/>
        </p:nvPicPr>
        <p:blipFill>
          <a:blip r:embed="rId3" cstate="print"/>
          <a:stretch>
            <a:fillRect/>
          </a:stretch>
        </p:blipFill>
        <p:spPr>
          <a:xfrm>
            <a:off x="898841" y="5218386"/>
            <a:ext cx="7346317" cy="1450974"/>
          </a:xfrm>
          <a:prstGeom prst="rect">
            <a:avLst/>
          </a:prstGeom>
        </p:spPr>
      </p:pic>
    </p:spTree>
    <p:extLst>
      <p:ext uri="{BB962C8B-B14F-4D97-AF65-F5344CB8AC3E}">
        <p14:creationId xmlns:p14="http://schemas.microsoft.com/office/powerpoint/2010/main" val="5252773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188640"/>
            <a:ext cx="7772400" cy="1470025"/>
          </a:xfrm>
        </p:spPr>
        <p:txBody>
          <a:bodyPr/>
          <a:lstStyle/>
          <a:p>
            <a:r>
              <a:rPr kumimoji="1" lang="ja-JP" altLang="en-US" dirty="0" smtClean="0">
                <a:solidFill>
                  <a:schemeClr val="accent6">
                    <a:lumMod val="60000"/>
                    <a:lumOff val="40000"/>
                  </a:schemeClr>
                </a:solidFill>
                <a:latin typeface="HGS創英角ｺﾞｼｯｸUB" pitchFamily="50" charset="-128"/>
                <a:ea typeface="HGS創英角ｺﾞｼｯｸUB" pitchFamily="50" charset="-128"/>
              </a:rPr>
              <a:t>薬物を定義すると</a:t>
            </a:r>
            <a:endParaRPr kumimoji="1" lang="ja-JP" altLang="en-US" dirty="0">
              <a:solidFill>
                <a:schemeClr val="accent6">
                  <a:lumMod val="60000"/>
                  <a:lumOff val="40000"/>
                </a:schemeClr>
              </a:solidFill>
              <a:latin typeface="HGS創英角ｺﾞｼｯｸUB" pitchFamily="50" charset="-128"/>
              <a:ea typeface="HGS創英角ｺﾞｼｯｸUB" pitchFamily="50" charset="-128"/>
            </a:endParaRPr>
          </a:p>
        </p:txBody>
      </p:sp>
      <p:sp>
        <p:nvSpPr>
          <p:cNvPr id="3" name="サブタイトル 2"/>
          <p:cNvSpPr>
            <a:spLocks noGrp="1"/>
          </p:cNvSpPr>
          <p:nvPr>
            <p:ph type="subTitle" idx="1"/>
          </p:nvPr>
        </p:nvSpPr>
        <p:spPr>
          <a:xfrm>
            <a:off x="611560" y="1988840"/>
            <a:ext cx="7992888" cy="4680520"/>
          </a:xfrm>
        </p:spPr>
        <p:txBody>
          <a:bodyPr>
            <a:normAutofit/>
          </a:bodyPr>
          <a:lstStyle/>
          <a:p>
            <a:pPr algn="l"/>
            <a:r>
              <a:rPr lang="ja-JP" altLang="en-US" sz="4000" dirty="0" smtClean="0">
                <a:solidFill>
                  <a:srgbClr val="FFFF00"/>
                </a:solidFill>
                <a:latin typeface="HGS創英角ｺﾞｼｯｸUB" pitchFamily="50" charset="-128"/>
                <a:ea typeface="HGS創英角ｺﾞｼｯｸUB" pitchFamily="50" charset="-128"/>
              </a:rPr>
              <a:t>◉ 脳に作用する</a:t>
            </a:r>
            <a:endParaRPr lang="en-US" altLang="ja-JP" sz="4000" dirty="0" smtClean="0">
              <a:solidFill>
                <a:srgbClr val="FFFF00"/>
              </a:solidFill>
              <a:latin typeface="HGS創英角ｺﾞｼｯｸUB" pitchFamily="50" charset="-128"/>
              <a:ea typeface="HGS創英角ｺﾞｼｯｸUB" pitchFamily="50" charset="-128"/>
            </a:endParaRPr>
          </a:p>
          <a:p>
            <a:pPr algn="l"/>
            <a:r>
              <a:rPr kumimoji="1" lang="ja-JP" altLang="en-US" sz="4000" dirty="0" smtClean="0">
                <a:solidFill>
                  <a:srgbClr val="FFFF00"/>
                </a:solidFill>
                <a:latin typeface="HGS創英角ｺﾞｼｯｸUB" pitchFamily="50" charset="-128"/>
                <a:ea typeface="HGS創英角ｺﾞｼｯｸUB" pitchFamily="50" charset="-128"/>
              </a:rPr>
              <a:t>◉ 依存性がある</a:t>
            </a:r>
            <a:endParaRPr kumimoji="1" lang="en-US" altLang="ja-JP" sz="4000" dirty="0" smtClean="0">
              <a:solidFill>
                <a:srgbClr val="FFFF00"/>
              </a:solidFill>
              <a:latin typeface="HGS創英角ｺﾞｼｯｸUB" pitchFamily="50" charset="-128"/>
              <a:ea typeface="HGS創英角ｺﾞｼｯｸUB" pitchFamily="50" charset="-128"/>
            </a:endParaRPr>
          </a:p>
          <a:p>
            <a:pPr algn="l"/>
            <a:r>
              <a:rPr lang="ja-JP" altLang="en-US" sz="4000" dirty="0" smtClean="0">
                <a:solidFill>
                  <a:srgbClr val="FFFF00"/>
                </a:solidFill>
                <a:latin typeface="HGS創英角ｺﾞｼｯｸUB" pitchFamily="50" charset="-128"/>
                <a:ea typeface="HGS創英角ｺﾞｼｯｸUB" pitchFamily="50" charset="-128"/>
              </a:rPr>
              <a:t>◉ 法律で規制している</a:t>
            </a:r>
            <a:endParaRPr kumimoji="1" lang="en-US" altLang="ja-JP" sz="4000" dirty="0" smtClean="0">
              <a:solidFill>
                <a:srgbClr val="FFFF00"/>
              </a:solidFill>
              <a:latin typeface="HGS創英角ｺﾞｼｯｸUB" pitchFamily="50" charset="-128"/>
              <a:ea typeface="HGS創英角ｺﾞｼｯｸUB" pitchFamily="50" charset="-128"/>
            </a:endParaRPr>
          </a:p>
          <a:p>
            <a:pPr algn="l"/>
            <a:r>
              <a:rPr lang="ja-JP" altLang="en-US" dirty="0" smtClean="0">
                <a:latin typeface="HGS創英角ｺﾞｼｯｸUB" pitchFamily="50" charset="-128"/>
                <a:ea typeface="HGS創英角ｺﾞｼｯｸUB" pitchFamily="50" charset="-128"/>
              </a:rPr>
              <a:t>だから</a:t>
            </a:r>
            <a:endParaRPr lang="en-US" altLang="ja-JP" dirty="0" smtClean="0">
              <a:latin typeface="HGS創英角ｺﾞｼｯｸUB" pitchFamily="50" charset="-128"/>
              <a:ea typeface="HGS創英角ｺﾞｼｯｸUB" pitchFamily="50" charset="-128"/>
            </a:endParaRPr>
          </a:p>
          <a:p>
            <a:pPr algn="l"/>
            <a:r>
              <a:rPr lang="ja-JP" altLang="en-US" dirty="0">
                <a:latin typeface="HGS創英角ｺﾞｼｯｸUB" pitchFamily="50" charset="-128"/>
                <a:ea typeface="HGS創英角ｺﾞｼｯｸUB" pitchFamily="50" charset="-128"/>
              </a:rPr>
              <a:t>◉ </a:t>
            </a:r>
            <a:r>
              <a:rPr lang="ja-JP" altLang="en-US" dirty="0" smtClean="0">
                <a:latin typeface="HGS創英角ｺﾞｼｯｸUB" pitchFamily="50" charset="-128"/>
                <a:ea typeface="HGS創英角ｺﾞｼｯｸUB" pitchFamily="50" charset="-128"/>
              </a:rPr>
              <a:t>止められない</a:t>
            </a:r>
            <a:endParaRPr kumimoji="1" lang="en-US" altLang="ja-JP" dirty="0" smtClean="0">
              <a:latin typeface="HGS創英角ｺﾞｼｯｸUB" pitchFamily="50" charset="-128"/>
              <a:ea typeface="HGS創英角ｺﾞｼｯｸUB" pitchFamily="50" charset="-128"/>
            </a:endParaRPr>
          </a:p>
          <a:p>
            <a:pPr algn="l"/>
            <a:r>
              <a:rPr kumimoji="1" lang="ja-JP" altLang="en-US" dirty="0" smtClean="0">
                <a:latin typeface="HGS創英角ｺﾞｼｯｸUB" pitchFamily="50" charset="-128"/>
                <a:ea typeface="HGS創英角ｺﾞｼｯｸUB" pitchFamily="50" charset="-128"/>
              </a:rPr>
              <a:t>◉ 薬物中毒になる</a:t>
            </a:r>
            <a:endParaRPr kumimoji="1" lang="en-US" altLang="ja-JP" dirty="0" smtClean="0">
              <a:latin typeface="HGS創英角ｺﾞｼｯｸUB" pitchFamily="50" charset="-128"/>
              <a:ea typeface="HGS創英角ｺﾞｼｯｸUB" pitchFamily="50" charset="-128"/>
            </a:endParaRPr>
          </a:p>
          <a:p>
            <a:pPr algn="l"/>
            <a:r>
              <a:rPr lang="ja-JP" altLang="en-US" dirty="0" smtClean="0">
                <a:latin typeface="HGS創英角ｺﾞｼｯｸUB" pitchFamily="50" charset="-128"/>
                <a:ea typeface="HGS創英角ｺﾞｼｯｸUB" pitchFamily="50" charset="-128"/>
              </a:rPr>
              <a:t>◉ やれば捕まる</a:t>
            </a:r>
            <a:endParaRPr kumimoji="1" lang="ja-JP" altLang="en-US" dirty="0">
              <a:latin typeface="HGS創英角ｺﾞｼｯｸUB" pitchFamily="50" charset="-128"/>
              <a:ea typeface="HGS創英角ｺﾞｼｯｸUB" pitchFamily="50" charset="-128"/>
            </a:endParaRPr>
          </a:p>
        </p:txBody>
      </p:sp>
      <p:sp>
        <p:nvSpPr>
          <p:cNvPr id="4" name="雲形吹き出し 3"/>
          <p:cNvSpPr/>
          <p:nvPr/>
        </p:nvSpPr>
        <p:spPr>
          <a:xfrm>
            <a:off x="6516216" y="1700808"/>
            <a:ext cx="2627784" cy="4968552"/>
          </a:xfrm>
          <a:prstGeom prst="cloudCallout">
            <a:avLst>
              <a:gd name="adj1" fmla="val -73485"/>
              <a:gd name="adj2" fmla="val -62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FFC000"/>
                </a:solidFill>
                <a:latin typeface="HGS創英角ｺﾞｼｯｸUB" pitchFamily="50" charset="-128"/>
                <a:ea typeface="HGS創英角ｺﾞｼｯｸUB" pitchFamily="50" charset="-128"/>
              </a:rPr>
              <a:t>危険ドラッグという</a:t>
            </a:r>
            <a:endParaRPr lang="en-US" altLang="ja-JP" dirty="0" smtClean="0">
              <a:solidFill>
                <a:srgbClr val="FFC000"/>
              </a:solidFill>
              <a:latin typeface="HGS創英角ｺﾞｼｯｸUB" pitchFamily="50" charset="-128"/>
              <a:ea typeface="HGS創英角ｺﾞｼｯｸUB" pitchFamily="50" charset="-128"/>
            </a:endParaRPr>
          </a:p>
          <a:p>
            <a:pPr algn="ctr"/>
            <a:r>
              <a:rPr lang="ja-JP" altLang="en-US" dirty="0" smtClean="0">
                <a:solidFill>
                  <a:srgbClr val="FFC000"/>
                </a:solidFill>
                <a:latin typeface="HGS創英角ｺﾞｼｯｸUB" pitchFamily="50" charset="-128"/>
                <a:ea typeface="HGS創英角ｺﾞｼｯｸUB" pitchFamily="50" charset="-128"/>
              </a:rPr>
              <a:t>新たな問題が発生している</a:t>
            </a:r>
            <a:endParaRPr lang="ja-JP" altLang="en-US" dirty="0">
              <a:solidFill>
                <a:srgbClr val="FFC000"/>
              </a:solidFill>
              <a:latin typeface="HGS創英角ｺﾞｼｯｸUB" pitchFamily="50" charset="-128"/>
              <a:ea typeface="HGS創英角ｺﾞｼｯｸUB" pitchFamily="50" charset="-128"/>
            </a:endParaRPr>
          </a:p>
        </p:txBody>
      </p:sp>
      <p:sp>
        <p:nvSpPr>
          <p:cNvPr id="6" name="円/楕円 5"/>
          <p:cNvSpPr/>
          <p:nvPr/>
        </p:nvSpPr>
        <p:spPr>
          <a:xfrm>
            <a:off x="4283968" y="59492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円/楕円 6"/>
          <p:cNvSpPr/>
          <p:nvPr/>
        </p:nvSpPr>
        <p:spPr>
          <a:xfrm>
            <a:off x="3923928" y="6165304"/>
            <a:ext cx="20764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 name="円/楕円 7"/>
          <p:cNvSpPr/>
          <p:nvPr/>
        </p:nvSpPr>
        <p:spPr>
          <a:xfrm>
            <a:off x="4644008" y="5661248"/>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 name="円/楕円 8"/>
          <p:cNvSpPr/>
          <p:nvPr/>
        </p:nvSpPr>
        <p:spPr>
          <a:xfrm>
            <a:off x="5148064" y="5229200"/>
            <a:ext cx="432048" cy="4236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円/楕円 9"/>
          <p:cNvSpPr/>
          <p:nvPr/>
        </p:nvSpPr>
        <p:spPr>
          <a:xfrm>
            <a:off x="5652120" y="4725144"/>
            <a:ext cx="504056" cy="4956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 name="円/楕円 10"/>
          <p:cNvSpPr/>
          <p:nvPr/>
        </p:nvSpPr>
        <p:spPr>
          <a:xfrm>
            <a:off x="6156176" y="4221088"/>
            <a:ext cx="576064" cy="5676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28013639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188640"/>
            <a:ext cx="8208912" cy="792088"/>
          </a:xfrm>
        </p:spPr>
        <p:txBody>
          <a:bodyPr>
            <a:normAutofit/>
          </a:bodyPr>
          <a:lstStyle/>
          <a:p>
            <a:r>
              <a:rPr lang="ja-JP" altLang="en-US" sz="3200" dirty="0" smtClean="0">
                <a:solidFill>
                  <a:srgbClr val="FFFF00"/>
                </a:solidFill>
                <a:latin typeface="HGS創英角ｺﾞｼｯｸUB" pitchFamily="50" charset="-128"/>
                <a:ea typeface="HGS創英角ｺﾞｼｯｸUB" pitchFamily="50" charset="-128"/>
              </a:rPr>
              <a:t>世界の中で日本の薬物汚染は少</a:t>
            </a:r>
            <a:r>
              <a:rPr lang="ja-JP" altLang="en-US" sz="2800" dirty="0" smtClean="0">
                <a:solidFill>
                  <a:srgbClr val="FFFF00"/>
                </a:solidFill>
                <a:latin typeface="HGS創英角ｺﾞｼｯｸUB" pitchFamily="50" charset="-128"/>
                <a:ea typeface="HGS創英角ｺﾞｼｯｸUB" pitchFamily="50" charset="-128"/>
              </a:rPr>
              <a:t>ない</a:t>
            </a:r>
            <a:endParaRPr kumimoji="1" lang="ja-JP" altLang="en-US" dirty="0">
              <a:solidFill>
                <a:srgbClr val="FFFF00"/>
              </a:solidFill>
              <a:latin typeface="HGS創英角ｺﾞｼｯｸUB" pitchFamily="50" charset="-128"/>
              <a:ea typeface="HGS創英角ｺﾞｼｯｸUB" pitchFamily="50" charset="-128"/>
            </a:endParaRPr>
          </a:p>
        </p:txBody>
      </p:sp>
      <p:pic>
        <p:nvPicPr>
          <p:cNvPr id="3075" name="Picture 3"/>
          <p:cNvPicPr>
            <a:picLocks noChangeAspect="1" noChangeArrowheads="1"/>
          </p:cNvPicPr>
          <p:nvPr/>
        </p:nvPicPr>
        <p:blipFill>
          <a:blip r:embed="rId3" cstate="print"/>
          <a:srcRect/>
          <a:stretch>
            <a:fillRect/>
          </a:stretch>
        </p:blipFill>
        <p:spPr bwMode="auto">
          <a:xfrm>
            <a:off x="539552" y="1052736"/>
            <a:ext cx="8107990" cy="5592462"/>
          </a:xfrm>
          <a:prstGeom prst="rect">
            <a:avLst/>
          </a:prstGeom>
          <a:solidFill>
            <a:schemeClr val="tx1"/>
          </a:solidFill>
          <a:ln w="9525">
            <a:noFill/>
            <a:miter lim="800000"/>
            <a:headEnd/>
            <a:tailEnd/>
          </a:ln>
        </p:spPr>
      </p:pic>
      <p:sp>
        <p:nvSpPr>
          <p:cNvPr id="7" name="正方形/長方形 6"/>
          <p:cNvSpPr/>
          <p:nvPr/>
        </p:nvSpPr>
        <p:spPr>
          <a:xfrm>
            <a:off x="6012160" y="1124744"/>
            <a:ext cx="237728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rgbClr val="FFFF00"/>
                </a:solidFill>
              </a:rPr>
              <a:t>厚労省Ｈ</a:t>
            </a:r>
            <a:r>
              <a:rPr lang="en-US" altLang="ja-JP" sz="1200" dirty="0" smtClean="0">
                <a:solidFill>
                  <a:srgbClr val="FFFF00"/>
                </a:solidFill>
              </a:rPr>
              <a:t>26</a:t>
            </a:r>
            <a:r>
              <a:rPr lang="ja-JP" altLang="en-US" sz="1200" dirty="0" smtClean="0">
                <a:solidFill>
                  <a:srgbClr val="FFFF00"/>
                </a:solidFill>
              </a:rPr>
              <a:t>年</a:t>
            </a:r>
            <a:r>
              <a:rPr lang="en-US" altLang="ja-JP" sz="1200" dirty="0" smtClean="0">
                <a:solidFill>
                  <a:srgbClr val="FFFF00"/>
                </a:solidFill>
              </a:rPr>
              <a:t>2</a:t>
            </a:r>
            <a:r>
              <a:rPr lang="ja-JP" altLang="en-US" sz="1200" dirty="0" smtClean="0">
                <a:solidFill>
                  <a:srgbClr val="FFFF00"/>
                </a:solidFill>
              </a:rPr>
              <a:t>月　</a:t>
            </a:r>
            <a:endParaRPr lang="en-US" altLang="ja-JP" sz="1200" dirty="0" smtClean="0">
              <a:solidFill>
                <a:srgbClr val="FFFF00"/>
              </a:solidFill>
            </a:endParaRPr>
          </a:p>
          <a:p>
            <a:pPr algn="ctr"/>
            <a:r>
              <a:rPr lang="ja-JP" altLang="en-US" sz="1200" dirty="0" smtClean="0">
                <a:solidFill>
                  <a:srgbClr val="FFFF00"/>
                </a:solidFill>
              </a:rPr>
              <a:t>薬物乱用の現状と対策より</a:t>
            </a:r>
            <a:endParaRPr lang="ja-JP" altLang="en-US" sz="1200" dirty="0">
              <a:solidFill>
                <a:srgbClr val="FFFF00"/>
              </a:solidFill>
            </a:endParaRPr>
          </a:p>
        </p:txBody>
      </p:sp>
      <p:sp>
        <p:nvSpPr>
          <p:cNvPr id="8" name="角丸四角形 7"/>
          <p:cNvSpPr/>
          <p:nvPr/>
        </p:nvSpPr>
        <p:spPr>
          <a:xfrm>
            <a:off x="827584" y="3789040"/>
            <a:ext cx="7632848" cy="432048"/>
          </a:xfrm>
          <a:prstGeom prst="roundRect">
            <a:avLst/>
          </a:prstGeom>
          <a:solidFill>
            <a:srgbClr val="FF0000">
              <a:alpha val="12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14357980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chemeClr val="accent6">
                    <a:lumMod val="60000"/>
                    <a:lumOff val="40000"/>
                  </a:schemeClr>
                </a:solidFill>
                <a:latin typeface="HGS創英角ｺﾞｼｯｸUB" pitchFamily="50" charset="-128"/>
                <a:ea typeface="HGS創英角ｺﾞｼｯｸUB" pitchFamily="50" charset="-128"/>
              </a:rPr>
              <a:t>薬物の作用による分類</a:t>
            </a:r>
            <a:endParaRPr kumimoji="1" lang="ja-JP" altLang="en-US" dirty="0">
              <a:solidFill>
                <a:schemeClr val="accent6">
                  <a:lumMod val="60000"/>
                  <a:lumOff val="40000"/>
                </a:schemeClr>
              </a:solidFill>
              <a:latin typeface="HGS創英角ｺﾞｼｯｸUB" pitchFamily="50" charset="-128"/>
              <a:ea typeface="HGS創英角ｺﾞｼｯｸUB" pitchFamily="50" charset="-128"/>
            </a:endParaRPr>
          </a:p>
        </p:txBody>
      </p:sp>
      <p:graphicFrame>
        <p:nvGraphicFramePr>
          <p:cNvPr id="6" name="コンテンツ プレースホルダ 5"/>
          <p:cNvGraphicFramePr>
            <a:graphicFrameLocks noGrp="1"/>
          </p:cNvGraphicFramePr>
          <p:nvPr>
            <p:ph idx="1"/>
          </p:nvPr>
        </p:nvGraphicFramePr>
        <p:xfrm>
          <a:off x="457200" y="1536921"/>
          <a:ext cx="8229600" cy="5006712"/>
        </p:xfrm>
        <a:graphic>
          <a:graphicData uri="http://schemas.openxmlformats.org/drawingml/2006/table">
            <a:tbl>
              <a:tblPr firstRow="1" bandRow="1">
                <a:tableStyleId>{5C22544A-7EE6-4342-B048-85BDC9FD1C3A}</a:tableStyleId>
              </a:tblPr>
              <a:tblGrid>
                <a:gridCol w="2057400"/>
                <a:gridCol w="2057400"/>
                <a:gridCol w="2057400"/>
                <a:gridCol w="2057400"/>
              </a:tblGrid>
              <a:tr h="1180728">
                <a:tc>
                  <a:txBody>
                    <a:bodyPr/>
                    <a:lstStyle/>
                    <a:p>
                      <a:pPr algn="ctr">
                        <a:lnSpc>
                          <a:spcPct val="250000"/>
                        </a:lnSpc>
                      </a:pPr>
                      <a:r>
                        <a:rPr kumimoji="1" lang="ja-JP" altLang="en-US" sz="2000" dirty="0" smtClean="0"/>
                        <a:t>分　類</a:t>
                      </a:r>
                      <a:endParaRPr kumimoji="1" lang="ja-JP" altLang="en-US" sz="2000" dirty="0"/>
                    </a:p>
                  </a:txBody>
                  <a:tcPr/>
                </a:tc>
                <a:tc>
                  <a:txBody>
                    <a:bodyPr/>
                    <a:lstStyle/>
                    <a:p>
                      <a:pPr algn="ctr">
                        <a:lnSpc>
                          <a:spcPct val="250000"/>
                        </a:lnSpc>
                      </a:pPr>
                      <a:r>
                        <a:rPr kumimoji="1" lang="ja-JP" altLang="en-US" sz="2000" dirty="0" smtClean="0"/>
                        <a:t>アッパー系</a:t>
                      </a:r>
                      <a:endParaRPr kumimoji="1" lang="ja-JP" altLang="en-US" sz="2000" dirty="0"/>
                    </a:p>
                  </a:txBody>
                  <a:tcPr/>
                </a:tc>
                <a:tc>
                  <a:txBody>
                    <a:bodyPr/>
                    <a:lstStyle/>
                    <a:p>
                      <a:pPr algn="ctr">
                        <a:lnSpc>
                          <a:spcPct val="250000"/>
                        </a:lnSpc>
                      </a:pPr>
                      <a:r>
                        <a:rPr kumimoji="1" lang="ja-JP" altLang="en-US" sz="2000" dirty="0" smtClean="0"/>
                        <a:t>ダウナー系</a:t>
                      </a:r>
                      <a:endParaRPr kumimoji="1" lang="ja-JP" altLang="en-US" sz="2000" dirty="0"/>
                    </a:p>
                  </a:txBody>
                  <a:tcPr/>
                </a:tc>
                <a:tc>
                  <a:txBody>
                    <a:bodyPr/>
                    <a:lstStyle/>
                    <a:p>
                      <a:pPr algn="ctr">
                        <a:lnSpc>
                          <a:spcPct val="250000"/>
                        </a:lnSpc>
                      </a:pPr>
                      <a:r>
                        <a:rPr kumimoji="1" lang="ja-JP" altLang="en-US" sz="2000" dirty="0" smtClean="0"/>
                        <a:t>サイケデリック系</a:t>
                      </a:r>
                      <a:endParaRPr kumimoji="1" lang="ja-JP" altLang="en-US" sz="2000" dirty="0"/>
                    </a:p>
                  </a:txBody>
                  <a:tcPr/>
                </a:tc>
              </a:tr>
              <a:tr h="1296144">
                <a:tc>
                  <a:txBody>
                    <a:bodyPr/>
                    <a:lstStyle/>
                    <a:p>
                      <a:pPr algn="ctr">
                        <a:lnSpc>
                          <a:spcPct val="200000"/>
                        </a:lnSpc>
                      </a:pPr>
                      <a:r>
                        <a:rPr kumimoji="1" lang="ja-JP" altLang="en-US" sz="2800" dirty="0" smtClean="0"/>
                        <a:t>作　用</a:t>
                      </a:r>
                      <a:endParaRPr kumimoji="1" lang="ja-JP" altLang="en-US" sz="2800" dirty="0"/>
                    </a:p>
                  </a:txBody>
                  <a:tcPr/>
                </a:tc>
                <a:tc>
                  <a:txBody>
                    <a:bodyPr/>
                    <a:lstStyle/>
                    <a:p>
                      <a:pPr algn="ctr">
                        <a:lnSpc>
                          <a:spcPct val="200000"/>
                        </a:lnSpc>
                      </a:pPr>
                      <a:r>
                        <a:rPr kumimoji="1" lang="ja-JP" altLang="en-US" sz="2800" dirty="0" smtClean="0"/>
                        <a:t>興奮させる</a:t>
                      </a:r>
                      <a:endParaRPr kumimoji="1" lang="ja-JP" altLang="en-US" sz="2800" dirty="0"/>
                    </a:p>
                  </a:txBody>
                  <a:tcPr/>
                </a:tc>
                <a:tc>
                  <a:txBody>
                    <a:bodyPr/>
                    <a:lstStyle/>
                    <a:p>
                      <a:pPr algn="ctr">
                        <a:lnSpc>
                          <a:spcPct val="200000"/>
                        </a:lnSpc>
                      </a:pPr>
                      <a:r>
                        <a:rPr kumimoji="1" lang="ja-JP" altLang="en-US" sz="2800" dirty="0" smtClean="0"/>
                        <a:t>抑制させる</a:t>
                      </a:r>
                      <a:endParaRPr kumimoji="1" lang="ja-JP" altLang="en-US" sz="2800" dirty="0"/>
                    </a:p>
                  </a:txBody>
                  <a:tcPr/>
                </a:tc>
                <a:tc>
                  <a:txBody>
                    <a:bodyPr/>
                    <a:lstStyle/>
                    <a:p>
                      <a:pPr algn="ctr">
                        <a:lnSpc>
                          <a:spcPct val="200000"/>
                        </a:lnSpc>
                      </a:pPr>
                      <a:r>
                        <a:rPr kumimoji="1" lang="ja-JP" altLang="en-US" sz="2800" dirty="0" smtClean="0"/>
                        <a:t>幻覚作用</a:t>
                      </a:r>
                      <a:endParaRPr kumimoji="1" lang="ja-JP" altLang="en-US" sz="2800" dirty="0"/>
                    </a:p>
                  </a:txBody>
                  <a:tcPr/>
                </a:tc>
              </a:tr>
              <a:tr h="2376264">
                <a:tc>
                  <a:txBody>
                    <a:bodyPr/>
                    <a:lstStyle/>
                    <a:p>
                      <a:pPr algn="ctr">
                        <a:lnSpc>
                          <a:spcPct val="300000"/>
                        </a:lnSpc>
                      </a:pPr>
                      <a:r>
                        <a:rPr kumimoji="1" lang="ja-JP" altLang="en-US" sz="2400" b="1" dirty="0" smtClean="0"/>
                        <a:t>代表的薬物</a:t>
                      </a:r>
                      <a:endParaRPr kumimoji="1" lang="ja-JP" altLang="en-US" sz="2400" b="1" dirty="0"/>
                    </a:p>
                  </a:txBody>
                  <a:tcPr/>
                </a:tc>
                <a:tc>
                  <a:txBody>
                    <a:bodyPr/>
                    <a:lstStyle/>
                    <a:p>
                      <a:pPr algn="ctr">
                        <a:lnSpc>
                          <a:spcPct val="200000"/>
                        </a:lnSpc>
                      </a:pPr>
                      <a:r>
                        <a:rPr kumimoji="1" lang="ja-JP" altLang="en-US" sz="2000" b="1" dirty="0" smtClean="0"/>
                        <a:t>覚せい剤</a:t>
                      </a:r>
                      <a:endParaRPr kumimoji="1" lang="en-US" altLang="ja-JP" sz="2000" b="1" dirty="0" smtClean="0"/>
                    </a:p>
                    <a:p>
                      <a:pPr algn="ctr">
                        <a:lnSpc>
                          <a:spcPct val="200000"/>
                        </a:lnSpc>
                      </a:pPr>
                      <a:r>
                        <a:rPr kumimoji="1" lang="ja-JP" altLang="en-US" sz="2000" b="1" dirty="0" smtClean="0"/>
                        <a:t>コカイン</a:t>
                      </a:r>
                      <a:endParaRPr kumimoji="1" lang="en-US" altLang="ja-JP" sz="2000" b="1" dirty="0" smtClean="0"/>
                    </a:p>
                    <a:p>
                      <a:pPr algn="ctr">
                        <a:lnSpc>
                          <a:spcPct val="200000"/>
                        </a:lnSpc>
                      </a:pPr>
                      <a:endParaRPr kumimoji="1" lang="en-US" altLang="ja-JP" sz="2000" b="1" dirty="0" smtClean="0"/>
                    </a:p>
                    <a:p>
                      <a:pPr algn="ctr">
                        <a:lnSpc>
                          <a:spcPct val="200000"/>
                        </a:lnSpc>
                      </a:pPr>
                      <a:r>
                        <a:rPr kumimoji="1" lang="ja-JP" altLang="en-US" sz="2000" b="1" dirty="0" smtClean="0"/>
                        <a:t>ＭＤＭＡ</a:t>
                      </a:r>
                      <a:endParaRPr kumimoji="1" lang="ja-JP" altLang="en-US" sz="2000" b="1" dirty="0"/>
                    </a:p>
                  </a:txBody>
                  <a:tcPr/>
                </a:tc>
                <a:tc>
                  <a:txBody>
                    <a:bodyPr/>
                    <a:lstStyle/>
                    <a:p>
                      <a:pPr algn="ctr">
                        <a:lnSpc>
                          <a:spcPct val="200000"/>
                        </a:lnSpc>
                      </a:pPr>
                      <a:r>
                        <a:rPr kumimoji="1" lang="ja-JP" altLang="en-US" sz="2000" b="1" dirty="0" smtClean="0"/>
                        <a:t>ヘロイン</a:t>
                      </a:r>
                      <a:endParaRPr kumimoji="1" lang="en-US" altLang="ja-JP" sz="2000" b="1" dirty="0" smtClean="0"/>
                    </a:p>
                    <a:p>
                      <a:pPr algn="ctr">
                        <a:lnSpc>
                          <a:spcPct val="200000"/>
                        </a:lnSpc>
                      </a:pPr>
                      <a:r>
                        <a:rPr kumimoji="1" lang="ja-JP" altLang="en-US" sz="2000" b="1" dirty="0" smtClean="0"/>
                        <a:t>シンナー</a:t>
                      </a:r>
                      <a:endParaRPr kumimoji="1" lang="en-US" altLang="ja-JP" sz="2000" b="1" dirty="0" smtClean="0"/>
                    </a:p>
                    <a:p>
                      <a:pPr algn="ctr">
                        <a:lnSpc>
                          <a:spcPct val="200000"/>
                        </a:lnSpc>
                      </a:pPr>
                      <a:r>
                        <a:rPr kumimoji="1" lang="ja-JP" altLang="en-US" sz="2000" b="1" dirty="0" smtClean="0"/>
                        <a:t>大麻</a:t>
                      </a:r>
                      <a:endParaRPr kumimoji="1" lang="ja-JP" altLang="en-US" sz="2000" b="1" dirty="0"/>
                    </a:p>
                  </a:txBody>
                  <a:tcPr/>
                </a:tc>
                <a:tc>
                  <a:txBody>
                    <a:bodyPr/>
                    <a:lstStyle/>
                    <a:p>
                      <a:pPr algn="ctr">
                        <a:lnSpc>
                          <a:spcPct val="200000"/>
                        </a:lnSpc>
                      </a:pPr>
                      <a:r>
                        <a:rPr kumimoji="1" lang="ja-JP" altLang="en-US" sz="2000" b="1" dirty="0" smtClean="0"/>
                        <a:t>ＬＳＤ</a:t>
                      </a:r>
                      <a:endParaRPr kumimoji="1" lang="en-US" altLang="ja-JP" sz="2000" b="1" dirty="0" smtClean="0"/>
                    </a:p>
                    <a:p>
                      <a:pPr algn="ctr">
                        <a:lnSpc>
                          <a:spcPct val="200000"/>
                        </a:lnSpc>
                      </a:pPr>
                      <a:endParaRPr kumimoji="1" lang="en-US" altLang="ja-JP" sz="2000" b="1" dirty="0" smtClean="0"/>
                    </a:p>
                    <a:p>
                      <a:pPr algn="ctr">
                        <a:lnSpc>
                          <a:spcPct val="200000"/>
                        </a:lnSpc>
                      </a:pPr>
                      <a:r>
                        <a:rPr kumimoji="1" lang="ja-JP" altLang="en-US" sz="2000" b="1" dirty="0" smtClean="0"/>
                        <a:t>大麻</a:t>
                      </a:r>
                      <a:endParaRPr kumimoji="1" lang="en-US" altLang="ja-JP" sz="2000" b="1" dirty="0" smtClean="0"/>
                    </a:p>
                    <a:p>
                      <a:pPr algn="ctr">
                        <a:lnSpc>
                          <a:spcPct val="200000"/>
                        </a:lnSpc>
                      </a:pPr>
                      <a:r>
                        <a:rPr kumimoji="1" lang="ja-JP" altLang="en-US" sz="2000" b="1" dirty="0" smtClean="0"/>
                        <a:t>ＭＤＭＡ</a:t>
                      </a:r>
                      <a:endParaRPr kumimoji="1" lang="ja-JP" altLang="en-US" sz="2000" b="1" dirty="0"/>
                    </a:p>
                  </a:txBody>
                  <a:tcPr/>
                </a:tc>
              </a:tr>
            </a:tbl>
          </a:graphicData>
        </a:graphic>
      </p:graphicFrame>
    </p:spTree>
    <p:extLst>
      <p:ext uri="{BB962C8B-B14F-4D97-AF65-F5344CB8AC3E}">
        <p14:creationId xmlns:p14="http://schemas.microsoft.com/office/powerpoint/2010/main" val="40901916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332656"/>
            <a:ext cx="7772400" cy="1154559"/>
          </a:xfrm>
        </p:spPr>
        <p:txBody>
          <a:bodyPr>
            <a:normAutofit/>
          </a:bodyPr>
          <a:lstStyle/>
          <a:p>
            <a:r>
              <a:rPr kumimoji="1" lang="ja-JP" altLang="en-US" sz="5400" dirty="0" smtClean="0">
                <a:solidFill>
                  <a:schemeClr val="accent6">
                    <a:lumMod val="60000"/>
                    <a:lumOff val="40000"/>
                  </a:schemeClr>
                </a:solidFill>
                <a:latin typeface="HGS創英角ｺﾞｼｯｸUB" pitchFamily="50" charset="-128"/>
                <a:ea typeface="HGS創英角ｺﾞｼｯｸUB" pitchFamily="50" charset="-128"/>
              </a:rPr>
              <a:t>薬物の怖さ</a:t>
            </a:r>
            <a:endParaRPr kumimoji="1" lang="ja-JP" altLang="en-US" sz="5400" dirty="0">
              <a:solidFill>
                <a:schemeClr val="accent6">
                  <a:lumMod val="60000"/>
                  <a:lumOff val="40000"/>
                </a:schemeClr>
              </a:solidFill>
              <a:latin typeface="HGS創英角ｺﾞｼｯｸUB" pitchFamily="50" charset="-128"/>
              <a:ea typeface="HGS創英角ｺﾞｼｯｸUB" pitchFamily="50" charset="-128"/>
            </a:endParaRPr>
          </a:p>
        </p:txBody>
      </p:sp>
      <p:sp>
        <p:nvSpPr>
          <p:cNvPr id="3" name="サブタイトル 2"/>
          <p:cNvSpPr>
            <a:spLocks noGrp="1"/>
          </p:cNvSpPr>
          <p:nvPr>
            <p:ph type="subTitle" idx="1"/>
          </p:nvPr>
        </p:nvSpPr>
        <p:spPr>
          <a:xfrm>
            <a:off x="323528" y="1484784"/>
            <a:ext cx="8424936" cy="4968552"/>
          </a:xfrm>
        </p:spPr>
        <p:txBody>
          <a:bodyPr>
            <a:normAutofit fontScale="92500" lnSpcReduction="20000"/>
          </a:bodyPr>
          <a:lstStyle/>
          <a:p>
            <a:pPr algn="l"/>
            <a:r>
              <a:rPr kumimoji="1" lang="ja-JP" altLang="en-US" sz="3900" dirty="0" smtClean="0">
                <a:solidFill>
                  <a:srgbClr val="FFFF00"/>
                </a:solidFill>
                <a:latin typeface="HGS創英角ｺﾞｼｯｸUB" pitchFamily="50" charset="-128"/>
                <a:ea typeface="HGS創英角ｺﾞｼｯｸUB" pitchFamily="50" charset="-128"/>
              </a:rPr>
              <a:t>◉ </a:t>
            </a:r>
            <a:r>
              <a:rPr kumimoji="1" lang="ja-JP" altLang="en-US" sz="3600" dirty="0" smtClean="0">
                <a:solidFill>
                  <a:srgbClr val="FFFF00"/>
                </a:solidFill>
                <a:latin typeface="HGS創英角ｺﾞｼｯｸUB" pitchFamily="50" charset="-128"/>
                <a:ea typeface="HGS創英角ｺﾞｼｯｸUB" pitchFamily="50" charset="-128"/>
              </a:rPr>
              <a:t>依存</a:t>
            </a:r>
            <a:r>
              <a:rPr kumimoji="1" lang="ja-JP" altLang="en-US" sz="2800" dirty="0" smtClean="0">
                <a:solidFill>
                  <a:srgbClr val="FFFF00"/>
                </a:solidFill>
                <a:latin typeface="HGS創英角ｺﾞｼｯｸUB" pitchFamily="50" charset="-128"/>
                <a:ea typeface="HGS創英角ｺﾞｼｯｸUB" pitchFamily="50" charset="-128"/>
              </a:rPr>
              <a:t>　　</a:t>
            </a:r>
            <a:r>
              <a:rPr kumimoji="1" lang="ja-JP" altLang="en-US" sz="2800" dirty="0" smtClean="0">
                <a:solidFill>
                  <a:schemeClr val="tx1"/>
                </a:solidFill>
                <a:latin typeface="HGS創英角ｺﾞｼｯｸUB" pitchFamily="50" charset="-128"/>
                <a:ea typeface="HGS創英角ｺﾞｼｯｸUB" pitchFamily="50" charset="-128"/>
              </a:rPr>
              <a:t>止められなくなる</a:t>
            </a:r>
            <a:endParaRPr kumimoji="1" lang="en-US" altLang="ja-JP" sz="4400" dirty="0" smtClean="0">
              <a:solidFill>
                <a:srgbClr val="FFFF00"/>
              </a:solidFill>
              <a:latin typeface="HGS創英角ｺﾞｼｯｸUB" pitchFamily="50" charset="-128"/>
              <a:ea typeface="HGS創英角ｺﾞｼｯｸUB" pitchFamily="50" charset="-128"/>
            </a:endParaRPr>
          </a:p>
          <a:p>
            <a:pPr algn="l"/>
            <a:endParaRPr lang="en-US" altLang="ja-JP" sz="1100" dirty="0" smtClean="0">
              <a:solidFill>
                <a:srgbClr val="FFFF00"/>
              </a:solidFill>
              <a:latin typeface="HGS創英角ｺﾞｼｯｸUB" pitchFamily="50" charset="-128"/>
              <a:ea typeface="HGS創英角ｺﾞｼｯｸUB" pitchFamily="50" charset="-128"/>
            </a:endParaRPr>
          </a:p>
          <a:p>
            <a:pPr algn="l"/>
            <a:r>
              <a:rPr kumimoji="1" lang="ja-JP" altLang="en-US" sz="4400" dirty="0" smtClean="0">
                <a:solidFill>
                  <a:srgbClr val="FFFF00"/>
                </a:solidFill>
                <a:latin typeface="HGS創英角ｺﾞｼｯｸUB" pitchFamily="50" charset="-128"/>
                <a:ea typeface="HGS創英角ｺﾞｼｯｸUB" pitchFamily="50" charset="-128"/>
              </a:rPr>
              <a:t>◉ </a:t>
            </a:r>
            <a:r>
              <a:rPr kumimoji="1" lang="ja-JP" altLang="en-US" sz="3600" dirty="0" smtClean="0">
                <a:solidFill>
                  <a:srgbClr val="FFFF00"/>
                </a:solidFill>
                <a:latin typeface="HGS創英角ｺﾞｼｯｸUB" pitchFamily="50" charset="-128"/>
                <a:ea typeface="HGS創英角ｺﾞｼｯｸUB" pitchFamily="50" charset="-128"/>
              </a:rPr>
              <a:t>耐性</a:t>
            </a:r>
            <a:r>
              <a:rPr kumimoji="1" lang="ja-JP" altLang="en-US" sz="2800" dirty="0" smtClean="0">
                <a:solidFill>
                  <a:srgbClr val="FFFF00"/>
                </a:solidFill>
                <a:latin typeface="HGS創英角ｺﾞｼｯｸUB" pitchFamily="50" charset="-128"/>
                <a:ea typeface="HGS創英角ｺﾞｼｯｸUB" pitchFamily="50" charset="-128"/>
              </a:rPr>
              <a:t>　　</a:t>
            </a:r>
            <a:r>
              <a:rPr kumimoji="1" lang="ja-JP" altLang="en-US" sz="2800" dirty="0" smtClean="0">
                <a:solidFill>
                  <a:schemeClr val="tx1"/>
                </a:solidFill>
                <a:latin typeface="HGS創英角ｺﾞｼｯｸUB" pitchFamily="50" charset="-128"/>
                <a:ea typeface="HGS創英角ｺﾞｼｯｸUB" pitchFamily="50" charset="-128"/>
              </a:rPr>
              <a:t>乱用を続けていると効果が薄くなる</a:t>
            </a:r>
            <a:endParaRPr kumimoji="1" lang="en-US" altLang="ja-JP" sz="2800" dirty="0" smtClean="0">
              <a:solidFill>
                <a:schemeClr val="tx1"/>
              </a:solidFill>
              <a:latin typeface="HGS創英角ｺﾞｼｯｸUB" pitchFamily="50" charset="-128"/>
              <a:ea typeface="HGS創英角ｺﾞｼｯｸUB" pitchFamily="50" charset="-128"/>
            </a:endParaRPr>
          </a:p>
          <a:p>
            <a:pPr algn="l"/>
            <a:r>
              <a:rPr lang="ja-JP" altLang="en-US" sz="2800" dirty="0" smtClean="0">
                <a:solidFill>
                  <a:schemeClr val="tx1"/>
                </a:solidFill>
                <a:latin typeface="HGS創英角ｺﾞｼｯｸUB" pitchFamily="50" charset="-128"/>
                <a:ea typeface="HGS創英角ｺﾞｼｯｸUB" pitchFamily="50" charset="-128"/>
              </a:rPr>
              <a:t>　　　　　　⇒ 使用量、使用回数の増加</a:t>
            </a:r>
            <a:endParaRPr lang="en-US" altLang="ja-JP" sz="2800" dirty="0" smtClean="0">
              <a:solidFill>
                <a:schemeClr val="tx1"/>
              </a:solidFill>
              <a:latin typeface="HGS創英角ｺﾞｼｯｸUB" pitchFamily="50" charset="-128"/>
              <a:ea typeface="HGS創英角ｺﾞｼｯｸUB" pitchFamily="50" charset="-128"/>
            </a:endParaRPr>
          </a:p>
          <a:p>
            <a:pPr algn="l"/>
            <a:r>
              <a:rPr kumimoji="1" lang="ja-JP" altLang="en-US" sz="2800" dirty="0" smtClean="0">
                <a:solidFill>
                  <a:schemeClr val="tx1"/>
                </a:solidFill>
                <a:latin typeface="HGS創英角ｺﾞｼｯｸUB" pitchFamily="50" charset="-128"/>
                <a:ea typeface="HGS創英角ｺﾞｼｯｸUB" pitchFamily="50" charset="-128"/>
              </a:rPr>
              <a:t>　　　　　　⇒ 脳出血などの危険性が増す　</a:t>
            </a:r>
            <a:endParaRPr kumimoji="1" lang="en-US" altLang="ja-JP" sz="4400" dirty="0" smtClean="0">
              <a:solidFill>
                <a:srgbClr val="FFFF00"/>
              </a:solidFill>
              <a:latin typeface="HGS創英角ｺﾞｼｯｸUB" pitchFamily="50" charset="-128"/>
              <a:ea typeface="HGS創英角ｺﾞｼｯｸUB" pitchFamily="50" charset="-128"/>
            </a:endParaRPr>
          </a:p>
          <a:p>
            <a:pPr algn="l"/>
            <a:endParaRPr lang="en-US" altLang="ja-JP" sz="1100" dirty="0" smtClean="0">
              <a:solidFill>
                <a:srgbClr val="FFFF00"/>
              </a:solidFill>
              <a:latin typeface="HGS創英角ｺﾞｼｯｸUB" pitchFamily="50" charset="-128"/>
              <a:ea typeface="HGS創英角ｺﾞｼｯｸUB" pitchFamily="50" charset="-128"/>
            </a:endParaRPr>
          </a:p>
          <a:p>
            <a:pPr algn="l"/>
            <a:r>
              <a:rPr kumimoji="1" lang="ja-JP" altLang="en-US" sz="4400" dirty="0" smtClean="0">
                <a:solidFill>
                  <a:srgbClr val="FFFF00"/>
                </a:solidFill>
                <a:latin typeface="HGS創英角ｺﾞｼｯｸUB" pitchFamily="50" charset="-128"/>
                <a:ea typeface="HGS創英角ｺﾞｼｯｸUB" pitchFamily="50" charset="-128"/>
              </a:rPr>
              <a:t>◉ </a:t>
            </a:r>
            <a:r>
              <a:rPr kumimoji="1" lang="ja-JP" altLang="en-US" sz="3600" dirty="0" smtClean="0">
                <a:solidFill>
                  <a:srgbClr val="FFFF00"/>
                </a:solidFill>
                <a:latin typeface="HGS創英角ｺﾞｼｯｸUB" pitchFamily="50" charset="-128"/>
                <a:ea typeface="HGS創英角ｺﾞｼｯｸUB" pitchFamily="50" charset="-128"/>
              </a:rPr>
              <a:t>慢性中毒</a:t>
            </a:r>
            <a:r>
              <a:rPr kumimoji="1" lang="ja-JP" altLang="en-US" sz="2800" dirty="0" smtClean="0">
                <a:solidFill>
                  <a:srgbClr val="FFFF00"/>
                </a:solidFill>
                <a:latin typeface="HGS創英角ｺﾞｼｯｸUB" pitchFamily="50" charset="-128"/>
                <a:ea typeface="HGS創英角ｺﾞｼｯｸUB" pitchFamily="50" charset="-128"/>
              </a:rPr>
              <a:t>　　</a:t>
            </a:r>
            <a:r>
              <a:rPr kumimoji="1" lang="ja-JP" altLang="en-US" sz="2800" dirty="0" smtClean="0">
                <a:solidFill>
                  <a:schemeClr val="tx1"/>
                </a:solidFill>
                <a:latin typeface="HGS創英角ｺﾞｼｯｸUB" pitchFamily="50" charset="-128"/>
                <a:ea typeface="HGS創英角ｺﾞｼｯｸUB" pitchFamily="50" charset="-128"/>
              </a:rPr>
              <a:t>覚せい剤精神病</a:t>
            </a:r>
            <a:endParaRPr kumimoji="1" lang="en-US" altLang="ja-JP" sz="2800" dirty="0" smtClean="0">
              <a:solidFill>
                <a:schemeClr val="tx1"/>
              </a:solidFill>
              <a:latin typeface="HGS創英角ｺﾞｼｯｸUB" pitchFamily="50" charset="-128"/>
              <a:ea typeface="HGS創英角ｺﾞｼｯｸUB" pitchFamily="50" charset="-128"/>
            </a:endParaRPr>
          </a:p>
          <a:p>
            <a:pPr algn="l"/>
            <a:r>
              <a:rPr lang="ja-JP" altLang="en-US" sz="2800" dirty="0" smtClean="0">
                <a:solidFill>
                  <a:schemeClr val="tx1"/>
                </a:solidFill>
                <a:latin typeface="HGS創英角ｺﾞｼｯｸUB" pitchFamily="50" charset="-128"/>
                <a:ea typeface="HGS創英角ｺﾞｼｯｸUB" pitchFamily="50" charset="-128"/>
              </a:rPr>
              <a:t>　　　　　　　　　  </a:t>
            </a:r>
            <a:r>
              <a:rPr kumimoji="1" lang="ja-JP" altLang="en-US" sz="2800" dirty="0" smtClean="0">
                <a:solidFill>
                  <a:schemeClr val="tx1"/>
                </a:solidFill>
                <a:latin typeface="HGS創英角ｺﾞｼｯｸUB" pitchFamily="50" charset="-128"/>
                <a:ea typeface="HGS創英角ｺﾞｼｯｸUB" pitchFamily="50" charset="-128"/>
              </a:rPr>
              <a:t>代表的症状「幻覚・妄想」</a:t>
            </a:r>
            <a:endParaRPr kumimoji="1" lang="en-US" altLang="ja-JP" sz="2800" dirty="0" smtClean="0">
              <a:solidFill>
                <a:schemeClr val="tx1"/>
              </a:solidFill>
              <a:latin typeface="HGS創英角ｺﾞｼｯｸUB" pitchFamily="50" charset="-128"/>
              <a:ea typeface="HGS創英角ｺﾞｼｯｸUB" pitchFamily="50" charset="-128"/>
            </a:endParaRPr>
          </a:p>
          <a:p>
            <a:pPr algn="l"/>
            <a:endParaRPr kumimoji="1" lang="en-US" altLang="ja-JP" sz="2400" dirty="0" smtClean="0">
              <a:solidFill>
                <a:schemeClr val="tx1"/>
              </a:solidFill>
              <a:latin typeface="HGS創英角ｺﾞｼｯｸUB" pitchFamily="50" charset="-128"/>
              <a:ea typeface="HGS創英角ｺﾞｼｯｸUB" pitchFamily="50" charset="-128"/>
            </a:endParaRPr>
          </a:p>
          <a:p>
            <a:pPr algn="l"/>
            <a:r>
              <a:rPr kumimoji="1" lang="ja-JP" altLang="en-US" sz="4300" dirty="0" smtClean="0">
                <a:solidFill>
                  <a:srgbClr val="FFFF00"/>
                </a:solidFill>
                <a:latin typeface="HGS創英角ｺﾞｼｯｸUB" pitchFamily="50" charset="-128"/>
                <a:ea typeface="HGS創英角ｺﾞｼｯｸUB" pitchFamily="50" charset="-128"/>
              </a:rPr>
              <a:t>◉ </a:t>
            </a:r>
            <a:r>
              <a:rPr kumimoji="1" lang="ja-JP" altLang="en-US" sz="3500" dirty="0" smtClean="0">
                <a:solidFill>
                  <a:srgbClr val="FFFF00"/>
                </a:solidFill>
                <a:latin typeface="HGS創英角ｺﾞｼｯｸUB" pitchFamily="50" charset="-128"/>
                <a:ea typeface="HGS創英角ｺﾞｼｯｸUB" pitchFamily="50" charset="-128"/>
              </a:rPr>
              <a:t>ﾌﾗｯｼｭﾊﾞｯｸ</a:t>
            </a:r>
            <a:r>
              <a:rPr kumimoji="1" lang="ja-JP" altLang="en-US" sz="2600" dirty="0" smtClean="0">
                <a:solidFill>
                  <a:srgbClr val="FFFF00"/>
                </a:solidFill>
                <a:latin typeface="HGS創英角ｺﾞｼｯｸUB" pitchFamily="50" charset="-128"/>
                <a:ea typeface="HGS創英角ｺﾞｼｯｸUB" pitchFamily="50" charset="-128"/>
              </a:rPr>
              <a:t>（再燃現象）</a:t>
            </a:r>
            <a:endParaRPr kumimoji="1" lang="en-US" altLang="ja-JP" sz="2600" dirty="0" smtClean="0">
              <a:solidFill>
                <a:srgbClr val="FFFF00"/>
              </a:solidFill>
              <a:latin typeface="HGS創英角ｺﾞｼｯｸUB" pitchFamily="50" charset="-128"/>
              <a:ea typeface="HGS創英角ｺﾞｼｯｸUB" pitchFamily="50" charset="-128"/>
            </a:endParaRPr>
          </a:p>
          <a:p>
            <a:pPr algn="l"/>
            <a:r>
              <a:rPr lang="ja-JP" altLang="en-US" sz="2200" dirty="0" smtClean="0">
                <a:latin typeface="HGS創英角ｺﾞｼｯｸUB" pitchFamily="50" charset="-128"/>
                <a:ea typeface="HGS創英角ｺﾞｼｯｸUB" pitchFamily="50" charset="-128"/>
              </a:rPr>
              <a:t>　　薬物をやめて普段の生活に戻っても、ストレスや飲酒などによって、　　</a:t>
            </a:r>
            <a:endParaRPr lang="en-US" altLang="ja-JP" sz="2200" dirty="0" smtClean="0">
              <a:latin typeface="HGS創英角ｺﾞｼｯｸUB" pitchFamily="50" charset="-128"/>
              <a:ea typeface="HGS創英角ｺﾞｼｯｸUB" pitchFamily="50" charset="-128"/>
            </a:endParaRPr>
          </a:p>
          <a:p>
            <a:pPr algn="l"/>
            <a:r>
              <a:rPr lang="ja-JP" altLang="en-US" sz="2200" dirty="0" smtClean="0">
                <a:latin typeface="HGS創英角ｺﾞｼｯｸUB" pitchFamily="50" charset="-128"/>
                <a:ea typeface="HGS創英角ｺﾞｼｯｸUB" pitchFamily="50" charset="-128"/>
              </a:rPr>
              <a:t>　　前に起きた薬物による精神的異常が再発する症状</a:t>
            </a:r>
            <a:endParaRPr kumimoji="1" lang="en-US" altLang="ja-JP" sz="2600" dirty="0" smtClean="0">
              <a:solidFill>
                <a:schemeClr val="tx1"/>
              </a:solidFill>
              <a:latin typeface="HGS創英角ｺﾞｼｯｸUB" pitchFamily="50" charset="-128"/>
              <a:ea typeface="HGS創英角ｺﾞｼｯｸUB" pitchFamily="50" charset="-128"/>
            </a:endParaRPr>
          </a:p>
          <a:p>
            <a:pPr algn="l"/>
            <a:endParaRPr kumimoji="1" lang="ja-JP" altLang="en-US" sz="4400" dirty="0">
              <a:solidFill>
                <a:schemeClr val="tx1"/>
              </a:solidFill>
              <a:latin typeface="HGS創英角ｺﾞｼｯｸUB" pitchFamily="50" charset="-128"/>
              <a:ea typeface="HGS創英角ｺﾞｼｯｸUB" pitchFamily="50" charset="-128"/>
            </a:endParaRPr>
          </a:p>
        </p:txBody>
      </p:sp>
    </p:spTree>
    <p:extLst>
      <p:ext uri="{BB962C8B-B14F-4D97-AF65-F5344CB8AC3E}">
        <p14:creationId xmlns:p14="http://schemas.microsoft.com/office/powerpoint/2010/main" val="41325330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620688"/>
            <a:ext cx="7772400" cy="794519"/>
          </a:xfrm>
        </p:spPr>
        <p:txBody>
          <a:bodyPr/>
          <a:lstStyle/>
          <a:p>
            <a:r>
              <a:rPr kumimoji="1" lang="ja-JP" altLang="en-US" dirty="0" smtClean="0">
                <a:solidFill>
                  <a:schemeClr val="accent6">
                    <a:lumMod val="60000"/>
                    <a:lumOff val="40000"/>
                  </a:schemeClr>
                </a:solidFill>
                <a:latin typeface="HGS創英角ｺﾞｼｯｸUB" pitchFamily="50" charset="-128"/>
                <a:ea typeface="HGS創英角ｺﾞｼｯｸUB" pitchFamily="50" charset="-128"/>
              </a:rPr>
              <a:t>依存とは</a:t>
            </a:r>
            <a:endParaRPr kumimoji="1" lang="ja-JP" altLang="en-US" dirty="0">
              <a:solidFill>
                <a:schemeClr val="accent6">
                  <a:lumMod val="60000"/>
                  <a:lumOff val="40000"/>
                </a:schemeClr>
              </a:solidFill>
              <a:latin typeface="HGS創英角ｺﾞｼｯｸUB" pitchFamily="50" charset="-128"/>
              <a:ea typeface="HGS創英角ｺﾞｼｯｸUB" pitchFamily="50" charset="-128"/>
            </a:endParaRPr>
          </a:p>
        </p:txBody>
      </p:sp>
      <p:sp>
        <p:nvSpPr>
          <p:cNvPr id="3" name="サブタイトル 2"/>
          <p:cNvSpPr>
            <a:spLocks noGrp="1"/>
          </p:cNvSpPr>
          <p:nvPr>
            <p:ph type="subTitle" idx="1"/>
          </p:nvPr>
        </p:nvSpPr>
        <p:spPr>
          <a:xfrm>
            <a:off x="6896" y="2204864"/>
            <a:ext cx="8964488" cy="3960440"/>
          </a:xfrm>
        </p:spPr>
        <p:txBody>
          <a:bodyPr>
            <a:normAutofit/>
          </a:bodyPr>
          <a:lstStyle/>
          <a:p>
            <a:pPr algn="l"/>
            <a:r>
              <a:rPr kumimoji="1" lang="ja-JP" altLang="en-US" sz="4000" dirty="0" smtClean="0">
                <a:solidFill>
                  <a:srgbClr val="FFFF00"/>
                </a:solidFill>
                <a:latin typeface="HGS創英角ｺﾞｼｯｸUB" pitchFamily="50" charset="-128"/>
                <a:ea typeface="HGS創英角ｺﾞｼｯｸUB" pitchFamily="50" charset="-128"/>
              </a:rPr>
              <a:t>＊「快中枢」は</a:t>
            </a:r>
            <a:r>
              <a:rPr lang="ja-JP" altLang="en-US" sz="4000" dirty="0" smtClean="0">
                <a:solidFill>
                  <a:srgbClr val="FFFF00"/>
                </a:solidFill>
                <a:latin typeface="HGS創英角ｺﾞｼｯｸUB" pitchFamily="50" charset="-128"/>
                <a:ea typeface="HGS創英角ｺﾞｼｯｸUB" pitchFamily="50" charset="-128"/>
              </a:rPr>
              <a:t>心地よさ</a:t>
            </a:r>
            <a:r>
              <a:rPr kumimoji="1" lang="ja-JP" altLang="en-US" sz="4000" dirty="0" smtClean="0">
                <a:solidFill>
                  <a:srgbClr val="FFFF00"/>
                </a:solidFill>
                <a:latin typeface="HGS創英角ｺﾞｼｯｸUB" pitchFamily="50" charset="-128"/>
                <a:ea typeface="HGS創英角ｺﾞｼｯｸUB" pitchFamily="50" charset="-128"/>
              </a:rPr>
              <a:t>を忘れない</a:t>
            </a:r>
            <a:endParaRPr kumimoji="1" lang="en-US" altLang="ja-JP" sz="4000" dirty="0" smtClean="0">
              <a:solidFill>
                <a:srgbClr val="FFFF00"/>
              </a:solidFill>
              <a:latin typeface="HGS創英角ｺﾞｼｯｸUB" pitchFamily="50" charset="-128"/>
              <a:ea typeface="HGS創英角ｺﾞｼｯｸUB" pitchFamily="50" charset="-128"/>
            </a:endParaRPr>
          </a:p>
          <a:p>
            <a:pPr algn="l"/>
            <a:r>
              <a:rPr lang="ja-JP" altLang="en-US" sz="4000" dirty="0" smtClean="0">
                <a:solidFill>
                  <a:srgbClr val="FFFF00"/>
                </a:solidFill>
                <a:latin typeface="HGS創英角ｺﾞｼｯｸUB" pitchFamily="50" charset="-128"/>
                <a:ea typeface="HGS創英角ｺﾞｼｯｸUB" pitchFamily="50" charset="-128"/>
              </a:rPr>
              <a:t>　</a:t>
            </a:r>
            <a:r>
              <a:rPr kumimoji="1" lang="ja-JP" altLang="en-US" dirty="0" smtClean="0">
                <a:solidFill>
                  <a:srgbClr val="FFFF00"/>
                </a:solidFill>
                <a:latin typeface="HGS創英角ｺﾞｼｯｸUB" pitchFamily="50" charset="-128"/>
                <a:ea typeface="HGS創英角ｺﾞｼｯｸUB" pitchFamily="50" charset="-128"/>
              </a:rPr>
              <a:t>　　　</a:t>
            </a:r>
            <a:endParaRPr kumimoji="1" lang="en-US" altLang="ja-JP" dirty="0" smtClean="0">
              <a:solidFill>
                <a:srgbClr val="FFFF00"/>
              </a:solidFill>
              <a:latin typeface="HGS創英角ｺﾞｼｯｸUB" pitchFamily="50" charset="-128"/>
              <a:ea typeface="HGS創英角ｺﾞｼｯｸUB" pitchFamily="50" charset="-128"/>
            </a:endParaRPr>
          </a:p>
          <a:p>
            <a:pPr algn="l"/>
            <a:r>
              <a:rPr lang="ja-JP" altLang="en-US" sz="4000" dirty="0" smtClean="0">
                <a:solidFill>
                  <a:srgbClr val="FFFF00"/>
                </a:solidFill>
                <a:latin typeface="HGS創英角ｺﾞｼｯｸUB" pitchFamily="50" charset="-128"/>
                <a:ea typeface="HGS創英角ｺﾞｼｯｸUB" pitchFamily="50" charset="-128"/>
              </a:rPr>
              <a:t>＊「ストレスからの逃避」もある</a:t>
            </a:r>
            <a:endParaRPr lang="en-US" altLang="ja-JP" sz="4000" dirty="0" smtClean="0">
              <a:solidFill>
                <a:srgbClr val="FFFF00"/>
              </a:solidFill>
              <a:latin typeface="HGS創英角ｺﾞｼｯｸUB" pitchFamily="50" charset="-128"/>
              <a:ea typeface="HGS創英角ｺﾞｼｯｸUB" pitchFamily="50" charset="-128"/>
            </a:endParaRPr>
          </a:p>
          <a:p>
            <a:pPr algn="l"/>
            <a:r>
              <a:rPr lang="ja-JP" altLang="en-US" sz="4000" dirty="0">
                <a:solidFill>
                  <a:srgbClr val="FFFF00"/>
                </a:solidFill>
                <a:latin typeface="HGS創英角ｺﾞｼｯｸUB" pitchFamily="50" charset="-128"/>
                <a:ea typeface="HGS創英角ｺﾞｼｯｸUB" pitchFamily="50" charset="-128"/>
              </a:rPr>
              <a:t>　</a:t>
            </a:r>
            <a:r>
              <a:rPr lang="ja-JP" altLang="en-US" sz="4000" dirty="0" smtClean="0">
                <a:solidFill>
                  <a:srgbClr val="FFFF00"/>
                </a:solidFill>
                <a:latin typeface="HGS創英角ｺﾞｼｯｸUB" pitchFamily="50" charset="-128"/>
                <a:ea typeface="HGS創英角ｺﾞｼｯｸUB" pitchFamily="50" charset="-128"/>
              </a:rPr>
              <a:t>快楽を求めるだけではない</a:t>
            </a:r>
            <a:endParaRPr lang="en-US" altLang="ja-JP" sz="4000" dirty="0">
              <a:solidFill>
                <a:srgbClr val="FFFF00"/>
              </a:solidFill>
              <a:latin typeface="HGS創英角ｺﾞｼｯｸUB" pitchFamily="50" charset="-128"/>
              <a:ea typeface="HGS創英角ｺﾞｼｯｸUB" pitchFamily="50" charset="-128"/>
            </a:endParaRPr>
          </a:p>
          <a:p>
            <a:pPr algn="l"/>
            <a:endParaRPr kumimoji="1" lang="en-US" altLang="ja-JP" dirty="0" smtClean="0">
              <a:solidFill>
                <a:srgbClr val="FFFF00"/>
              </a:solidFill>
              <a:latin typeface="HGS創英角ｺﾞｼｯｸUB" pitchFamily="50" charset="-128"/>
              <a:ea typeface="HGS創英角ｺﾞｼｯｸUB" pitchFamily="50" charset="-128"/>
            </a:endParaRPr>
          </a:p>
          <a:p>
            <a:pPr algn="l"/>
            <a:endParaRPr kumimoji="1" lang="ja-JP" altLang="en-US" dirty="0">
              <a:solidFill>
                <a:srgbClr val="FFFF00"/>
              </a:solidFill>
              <a:latin typeface="HGS創英角ｺﾞｼｯｸUB" pitchFamily="50" charset="-128"/>
              <a:ea typeface="HGS創英角ｺﾞｼｯｸUB" pitchFamily="50" charset="-128"/>
            </a:endParaRPr>
          </a:p>
        </p:txBody>
      </p:sp>
    </p:spTree>
    <p:extLst>
      <p:ext uri="{BB962C8B-B14F-4D97-AF65-F5344CB8AC3E}">
        <p14:creationId xmlns:p14="http://schemas.microsoft.com/office/powerpoint/2010/main" val="27038244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260648"/>
            <a:ext cx="7772400" cy="504056"/>
          </a:xfrm>
        </p:spPr>
        <p:txBody>
          <a:bodyPr>
            <a:normAutofit fontScale="90000"/>
          </a:bodyPr>
          <a:lstStyle/>
          <a:p>
            <a:r>
              <a:rPr kumimoji="1" lang="ja-JP" altLang="en-US" u="sng" dirty="0" smtClean="0">
                <a:solidFill>
                  <a:srgbClr val="C00000"/>
                </a:solidFill>
                <a:latin typeface="HGP創英角ｺﾞｼｯｸUB" pitchFamily="50" charset="-128"/>
                <a:ea typeface="HGP創英角ｺﾞｼｯｸUB" pitchFamily="50" charset="-128"/>
              </a:rPr>
              <a:t>本日の話の構成</a:t>
            </a:r>
            <a:endParaRPr kumimoji="1" lang="ja-JP" altLang="en-US" u="sng" dirty="0">
              <a:solidFill>
                <a:srgbClr val="C00000"/>
              </a:solidFill>
              <a:latin typeface="HGP創英角ｺﾞｼｯｸUB" pitchFamily="50" charset="-128"/>
              <a:ea typeface="HGP創英角ｺﾞｼｯｸUB" pitchFamily="50" charset="-128"/>
            </a:endParaRPr>
          </a:p>
        </p:txBody>
      </p:sp>
      <p:sp>
        <p:nvSpPr>
          <p:cNvPr id="3" name="サブタイトル 2"/>
          <p:cNvSpPr>
            <a:spLocks noGrp="1"/>
          </p:cNvSpPr>
          <p:nvPr>
            <p:ph type="subTitle" idx="1"/>
          </p:nvPr>
        </p:nvSpPr>
        <p:spPr>
          <a:xfrm>
            <a:off x="251520" y="980728"/>
            <a:ext cx="8712968" cy="5688632"/>
          </a:xfrm>
        </p:spPr>
        <p:txBody>
          <a:bodyPr>
            <a:normAutofit lnSpcReduction="10000"/>
          </a:bodyPr>
          <a:lstStyle/>
          <a:p>
            <a:pPr algn="l"/>
            <a:r>
              <a:rPr kumimoji="1" lang="en-US" altLang="ja-JP" sz="1800" dirty="0" smtClean="0">
                <a:solidFill>
                  <a:srgbClr val="C00000"/>
                </a:solidFill>
                <a:latin typeface="HGP創英角ｺﾞｼｯｸUB" pitchFamily="50" charset="-128"/>
                <a:ea typeface="HGP創英角ｺﾞｼｯｸUB" pitchFamily="50" charset="-128"/>
              </a:rPr>
              <a:t>Ⅰ</a:t>
            </a:r>
            <a:r>
              <a:rPr kumimoji="1" lang="ja-JP" altLang="en-US" sz="1800" dirty="0" smtClean="0">
                <a:solidFill>
                  <a:srgbClr val="C00000"/>
                </a:solidFill>
                <a:latin typeface="HGP創英角ｺﾞｼｯｸUB" pitchFamily="50" charset="-128"/>
                <a:ea typeface="HGP創英角ｺﾞｼｯｸUB" pitchFamily="50" charset="-128"/>
              </a:rPr>
              <a:t>　大人の薬物乱用の状況　（データから）</a:t>
            </a:r>
            <a:r>
              <a:rPr kumimoji="1" lang="ja-JP" altLang="en-US" sz="1800" dirty="0" smtClean="0">
                <a:solidFill>
                  <a:srgbClr val="002060"/>
                </a:solidFill>
                <a:latin typeface="HGP創英角ｺﾞｼｯｸUB" pitchFamily="50" charset="-128"/>
                <a:ea typeface="HGP創英角ｺﾞｼｯｸUB" pitchFamily="50" charset="-128"/>
              </a:rPr>
              <a:t>　　</a:t>
            </a:r>
            <a:endParaRPr kumimoji="1" lang="en-US" altLang="ja-JP" sz="1800" dirty="0" smtClean="0">
              <a:solidFill>
                <a:srgbClr val="002060"/>
              </a:solidFill>
              <a:latin typeface="HGP創英角ｺﾞｼｯｸUB" pitchFamily="50" charset="-128"/>
              <a:ea typeface="HGP創英角ｺﾞｼｯｸUB" pitchFamily="50" charset="-128"/>
            </a:endParaRPr>
          </a:p>
          <a:p>
            <a:pPr algn="l"/>
            <a:r>
              <a:rPr lang="ja-JP" altLang="en-US" sz="1800" dirty="0">
                <a:solidFill>
                  <a:srgbClr val="002060"/>
                </a:solidFill>
                <a:latin typeface="HGP創英角ｺﾞｼｯｸUB" pitchFamily="50" charset="-128"/>
                <a:ea typeface="HGP創英角ｺﾞｼｯｸUB" pitchFamily="50" charset="-128"/>
              </a:rPr>
              <a:t>　</a:t>
            </a:r>
            <a:r>
              <a:rPr lang="ja-JP" altLang="en-US" sz="1800" dirty="0" smtClean="0">
                <a:solidFill>
                  <a:srgbClr val="002060"/>
                </a:solidFill>
                <a:latin typeface="HGP創英角ｺﾞｼｯｸUB" pitchFamily="50" charset="-128"/>
                <a:ea typeface="HGP創英角ｺﾞｼｯｸUB" pitchFamily="50" charset="-128"/>
              </a:rPr>
              <a:t>　　</a:t>
            </a:r>
            <a:r>
              <a:rPr kumimoji="1" lang="ja-JP" altLang="en-US" sz="1800" dirty="0" smtClean="0">
                <a:solidFill>
                  <a:srgbClr val="002060"/>
                </a:solidFill>
                <a:latin typeface="HGP創英角ｺﾞｼｯｸUB" pitchFamily="50" charset="-128"/>
                <a:ea typeface="HGP創英角ｺﾞｼｯｸUB" pitchFamily="50" charset="-128"/>
              </a:rPr>
              <a:t>Ｈ９年の覚せい剤事犯は、１０代２０代で約５０％</a:t>
            </a:r>
            <a:endParaRPr lang="en-US" altLang="ja-JP" sz="1800" dirty="0" smtClean="0">
              <a:solidFill>
                <a:srgbClr val="002060"/>
              </a:solidFill>
              <a:latin typeface="HGP創英角ｺﾞｼｯｸUB" pitchFamily="50" charset="-128"/>
              <a:ea typeface="HGP創英角ｺﾞｼｯｸUB" pitchFamily="50" charset="-128"/>
            </a:endParaRPr>
          </a:p>
          <a:p>
            <a:pPr algn="l"/>
            <a:r>
              <a:rPr kumimoji="1" lang="ja-JP" altLang="en-US" sz="1800" dirty="0" smtClean="0">
                <a:solidFill>
                  <a:srgbClr val="002060"/>
                </a:solidFill>
                <a:latin typeface="HGP創英角ｺﾞｼｯｸUB" pitchFamily="50" charset="-128"/>
                <a:ea typeface="HGP創英角ｺﾞｼｯｸUB" pitchFamily="50" charset="-128"/>
              </a:rPr>
              <a:t>　　　Ｈ２５年は４０歳以上が５０％以上</a:t>
            </a:r>
            <a:endParaRPr kumimoji="1" lang="en-US" altLang="ja-JP" sz="1800" dirty="0" smtClean="0">
              <a:solidFill>
                <a:srgbClr val="002060"/>
              </a:solidFill>
              <a:latin typeface="HGP創英角ｺﾞｼｯｸUB" pitchFamily="50" charset="-128"/>
              <a:ea typeface="HGP創英角ｺﾞｼｯｸUB" pitchFamily="50" charset="-128"/>
            </a:endParaRPr>
          </a:p>
          <a:p>
            <a:pPr algn="l"/>
            <a:r>
              <a:rPr lang="ja-JP" altLang="en-US" sz="1800" dirty="0" smtClean="0">
                <a:solidFill>
                  <a:srgbClr val="002060"/>
                </a:solidFill>
                <a:latin typeface="HGP創英角ｺﾞｼｯｸUB" pitchFamily="50" charset="-128"/>
                <a:ea typeface="HGP創英角ｺﾞｼｯｸUB" pitchFamily="50" charset="-128"/>
              </a:rPr>
              <a:t>　　　　　　　　　　　　　　　　　　　　　　　　　　　　</a:t>
            </a:r>
            <a:endParaRPr lang="en-US" altLang="ja-JP" sz="1800" dirty="0" smtClean="0">
              <a:solidFill>
                <a:srgbClr val="002060"/>
              </a:solidFill>
              <a:latin typeface="HGP創英角ｺﾞｼｯｸUB" pitchFamily="50" charset="-128"/>
              <a:ea typeface="HGP創英角ｺﾞｼｯｸUB" pitchFamily="50" charset="-128"/>
            </a:endParaRPr>
          </a:p>
          <a:p>
            <a:pPr algn="l"/>
            <a:r>
              <a:rPr lang="en-US" altLang="ja-JP" sz="1800" dirty="0" smtClean="0">
                <a:solidFill>
                  <a:srgbClr val="FF0000"/>
                </a:solidFill>
                <a:latin typeface="HGP創英角ｺﾞｼｯｸUB" pitchFamily="50" charset="-128"/>
                <a:ea typeface="HGP創英角ｺﾞｼｯｸUB" pitchFamily="50" charset="-128"/>
              </a:rPr>
              <a:t>Ⅱ</a:t>
            </a:r>
            <a:r>
              <a:rPr lang="ja-JP" altLang="en-US" sz="1800" dirty="0">
                <a:solidFill>
                  <a:srgbClr val="C00000"/>
                </a:solidFill>
                <a:latin typeface="HGP創英角ｺﾞｼｯｸUB" pitchFamily="50" charset="-128"/>
                <a:ea typeface="HGP創英角ｺﾞｼｯｸUB" pitchFamily="50" charset="-128"/>
              </a:rPr>
              <a:t>　薬物を使用する動機</a:t>
            </a:r>
            <a:endParaRPr lang="en-US" altLang="ja-JP" sz="1800" dirty="0">
              <a:solidFill>
                <a:srgbClr val="C00000"/>
              </a:solidFill>
              <a:latin typeface="HGP創英角ｺﾞｼｯｸUB" pitchFamily="50" charset="-128"/>
              <a:ea typeface="HGP創英角ｺﾞｼｯｸUB" pitchFamily="50" charset="-128"/>
            </a:endParaRPr>
          </a:p>
          <a:p>
            <a:pPr algn="l"/>
            <a:r>
              <a:rPr lang="ja-JP" altLang="en-US" sz="1800" dirty="0">
                <a:solidFill>
                  <a:srgbClr val="002060"/>
                </a:solidFill>
                <a:latin typeface="HGP創英角ｺﾞｼｯｸUB" pitchFamily="50" charset="-128"/>
                <a:ea typeface="HGP創英角ｺﾞｼｯｸUB" pitchFamily="50" charset="-128"/>
              </a:rPr>
              <a:t>　　</a:t>
            </a:r>
            <a:r>
              <a:rPr lang="en-US" altLang="ja-JP" sz="1800" dirty="0">
                <a:solidFill>
                  <a:srgbClr val="002060"/>
                </a:solidFill>
                <a:latin typeface="HGP創英角ｺﾞｼｯｸUB" pitchFamily="50" charset="-128"/>
                <a:ea typeface="HGP創英角ｺﾞｼｯｸUB" pitchFamily="50" charset="-128"/>
              </a:rPr>
              <a:t>ⅰ</a:t>
            </a:r>
            <a:r>
              <a:rPr lang="ja-JP" altLang="en-US" sz="1800" dirty="0">
                <a:solidFill>
                  <a:srgbClr val="002060"/>
                </a:solidFill>
                <a:latin typeface="HGP創英角ｺﾞｼｯｸUB" pitchFamily="50" charset="-128"/>
                <a:ea typeface="HGP創英角ｺﾞｼｯｸUB" pitchFamily="50" charset="-128"/>
              </a:rPr>
              <a:t>）　青少年では「好奇心」　　　</a:t>
            </a:r>
            <a:r>
              <a:rPr lang="en-US" altLang="ja-JP" sz="1800" dirty="0">
                <a:solidFill>
                  <a:srgbClr val="002060"/>
                </a:solidFill>
                <a:latin typeface="HGP創英角ｺﾞｼｯｸUB" pitchFamily="50" charset="-128"/>
                <a:ea typeface="HGP創英角ｺﾞｼｯｸUB" pitchFamily="50" charset="-128"/>
              </a:rPr>
              <a:t>ⅱ</a:t>
            </a:r>
            <a:r>
              <a:rPr lang="ja-JP" altLang="en-US" sz="1800" dirty="0">
                <a:solidFill>
                  <a:srgbClr val="002060"/>
                </a:solidFill>
                <a:latin typeface="HGP創英角ｺﾞｼｯｸUB" pitchFamily="50" charset="-128"/>
                <a:ea typeface="HGP創英角ｺﾞｼｯｸUB" pitchFamily="50" charset="-128"/>
              </a:rPr>
              <a:t>）　中高年では「ストレスの回避」　　</a:t>
            </a:r>
            <a:endParaRPr lang="en-US" altLang="ja-JP" sz="1800" dirty="0">
              <a:solidFill>
                <a:srgbClr val="002060"/>
              </a:solidFill>
              <a:latin typeface="HGP創英角ｺﾞｼｯｸUB" pitchFamily="50" charset="-128"/>
              <a:ea typeface="HGP創英角ｺﾞｼｯｸUB" pitchFamily="50" charset="-128"/>
            </a:endParaRPr>
          </a:p>
          <a:p>
            <a:pPr algn="l"/>
            <a:endParaRPr lang="en-US" altLang="ja-JP" sz="1800" dirty="0" smtClean="0">
              <a:solidFill>
                <a:srgbClr val="C00000"/>
              </a:solidFill>
              <a:latin typeface="HGP創英角ｺﾞｼｯｸUB" pitchFamily="50" charset="-128"/>
              <a:ea typeface="HGP創英角ｺﾞｼｯｸUB" pitchFamily="50" charset="-128"/>
            </a:endParaRPr>
          </a:p>
          <a:p>
            <a:pPr algn="l"/>
            <a:r>
              <a:rPr lang="en-US" altLang="ja-JP" sz="1800" dirty="0" smtClean="0">
                <a:solidFill>
                  <a:srgbClr val="C00000"/>
                </a:solidFill>
                <a:latin typeface="HGP創英角ｺﾞｼｯｸUB" pitchFamily="50" charset="-128"/>
                <a:ea typeface="HGP創英角ｺﾞｼｯｸUB" pitchFamily="50" charset="-128"/>
              </a:rPr>
              <a:t>Ⅲ</a:t>
            </a:r>
            <a:r>
              <a:rPr lang="ja-JP" altLang="en-US" sz="1800" dirty="0" smtClean="0">
                <a:solidFill>
                  <a:srgbClr val="C00000"/>
                </a:solidFill>
                <a:latin typeface="HGP創英角ｺﾞｼｯｸUB" pitchFamily="50" charset="-128"/>
                <a:ea typeface="HGP創英角ｺﾞｼｯｸUB" pitchFamily="50" charset="-128"/>
              </a:rPr>
              <a:t>　なぜ、今中高年の薬物乱用なのか</a:t>
            </a:r>
            <a:endParaRPr lang="en-US" altLang="ja-JP" sz="1800" dirty="0" smtClean="0">
              <a:solidFill>
                <a:srgbClr val="C00000"/>
              </a:solidFill>
              <a:latin typeface="HGP創英角ｺﾞｼｯｸUB" pitchFamily="50" charset="-128"/>
              <a:ea typeface="HGP創英角ｺﾞｼｯｸUB" pitchFamily="50" charset="-128"/>
            </a:endParaRPr>
          </a:p>
          <a:p>
            <a:pPr algn="l"/>
            <a:r>
              <a:rPr lang="ja-JP" altLang="en-US" sz="1800" dirty="0" smtClean="0">
                <a:solidFill>
                  <a:srgbClr val="002060"/>
                </a:solidFill>
                <a:latin typeface="HGP創英角ｺﾞｼｯｸUB" pitchFamily="50" charset="-128"/>
                <a:ea typeface="HGP創英角ｺﾞｼｯｸUB" pitchFamily="50" charset="-128"/>
              </a:rPr>
              <a:t>　　</a:t>
            </a:r>
            <a:r>
              <a:rPr lang="en-US" altLang="ja-JP" sz="1800" dirty="0" smtClean="0">
                <a:solidFill>
                  <a:srgbClr val="002060"/>
                </a:solidFill>
                <a:latin typeface="HGP創英角ｺﾞｼｯｸUB" pitchFamily="50" charset="-128"/>
                <a:ea typeface="HGP創英角ｺﾞｼｯｸUB" pitchFamily="50" charset="-128"/>
              </a:rPr>
              <a:t>ⅰ</a:t>
            </a:r>
            <a:r>
              <a:rPr lang="ja-JP" altLang="en-US" sz="1800" dirty="0" smtClean="0">
                <a:solidFill>
                  <a:srgbClr val="002060"/>
                </a:solidFill>
                <a:latin typeface="HGP創英角ｺﾞｼｯｸUB" pitchFamily="50" charset="-128"/>
                <a:ea typeface="HGP創英角ｺﾞｼｯｸUB" pitchFamily="50" charset="-128"/>
              </a:rPr>
              <a:t>）　「ストレスの影響」　→　「うつ」　　→　　「自殺」　　　　　　　　　　　　</a:t>
            </a:r>
            <a:endParaRPr lang="en-US" altLang="ja-JP" sz="1800" dirty="0" smtClean="0">
              <a:solidFill>
                <a:srgbClr val="002060"/>
              </a:solidFill>
              <a:latin typeface="HGP創英角ｺﾞｼｯｸUB" pitchFamily="50" charset="-128"/>
              <a:ea typeface="HGP創英角ｺﾞｼｯｸUB" pitchFamily="50" charset="-128"/>
            </a:endParaRPr>
          </a:p>
          <a:p>
            <a:pPr algn="l"/>
            <a:r>
              <a:rPr lang="ja-JP" altLang="en-US" sz="1800" dirty="0" smtClean="0">
                <a:solidFill>
                  <a:srgbClr val="002060"/>
                </a:solidFill>
                <a:latin typeface="HGP創英角ｺﾞｼｯｸUB" pitchFamily="50" charset="-128"/>
                <a:ea typeface="HGP創英角ｺﾞｼｯｸUB" pitchFamily="50" charset="-128"/>
              </a:rPr>
              <a:t>　　</a:t>
            </a:r>
            <a:r>
              <a:rPr lang="en-US" altLang="ja-JP" sz="1800" dirty="0" smtClean="0">
                <a:solidFill>
                  <a:srgbClr val="002060"/>
                </a:solidFill>
                <a:latin typeface="HGP創英角ｺﾞｼｯｸUB" pitchFamily="50" charset="-128"/>
                <a:ea typeface="HGP創英角ｺﾞｼｯｸUB" pitchFamily="50" charset="-128"/>
              </a:rPr>
              <a:t>ⅱ</a:t>
            </a:r>
            <a:r>
              <a:rPr lang="ja-JP" altLang="en-US" sz="1800" dirty="0" smtClean="0">
                <a:solidFill>
                  <a:srgbClr val="002060"/>
                </a:solidFill>
                <a:latin typeface="HGP創英角ｺﾞｼｯｸUB" pitchFamily="50" charset="-128"/>
                <a:ea typeface="HGP創英角ｺﾞｼｯｸUB" pitchFamily="50" charset="-128"/>
              </a:rPr>
              <a:t>）　「ストレスの回避」　　　　　　　　</a:t>
            </a:r>
            <a:endParaRPr lang="en-US" altLang="ja-JP" sz="1800" dirty="0" smtClean="0">
              <a:solidFill>
                <a:srgbClr val="002060"/>
              </a:solidFill>
              <a:latin typeface="HGP創英角ｺﾞｼｯｸUB" pitchFamily="50" charset="-128"/>
              <a:ea typeface="HGP創英角ｺﾞｼｯｸUB" pitchFamily="50" charset="-128"/>
            </a:endParaRPr>
          </a:p>
          <a:p>
            <a:pPr algn="l"/>
            <a:endParaRPr lang="en-US" altLang="ja-JP" sz="1800" dirty="0" smtClean="0">
              <a:solidFill>
                <a:srgbClr val="002060"/>
              </a:solidFill>
              <a:latin typeface="HGP創英角ｺﾞｼｯｸUB" pitchFamily="50" charset="-128"/>
              <a:ea typeface="HGP創英角ｺﾞｼｯｸUB" pitchFamily="50" charset="-128"/>
            </a:endParaRPr>
          </a:p>
          <a:p>
            <a:pPr algn="l"/>
            <a:r>
              <a:rPr lang="en-US" altLang="ja-JP" sz="1800" dirty="0" smtClean="0">
                <a:solidFill>
                  <a:srgbClr val="C00000"/>
                </a:solidFill>
                <a:latin typeface="HGP創英角ｺﾞｼｯｸUB" pitchFamily="50" charset="-128"/>
                <a:ea typeface="HGP創英角ｺﾞｼｯｸUB" pitchFamily="50" charset="-128"/>
              </a:rPr>
              <a:t>Ⅳ</a:t>
            </a:r>
            <a:r>
              <a:rPr kumimoji="1" lang="ja-JP" altLang="en-US" sz="1800" dirty="0" smtClean="0">
                <a:solidFill>
                  <a:srgbClr val="C00000"/>
                </a:solidFill>
                <a:latin typeface="HGP創英角ｺﾞｼｯｸUB" pitchFamily="50" charset="-128"/>
                <a:ea typeface="HGP創英角ｺﾞｼｯｸUB" pitchFamily="50" charset="-128"/>
              </a:rPr>
              <a:t>　乱用薬物がナゼ無くならないのか　</a:t>
            </a:r>
            <a:r>
              <a:rPr kumimoji="1" lang="ja-JP" altLang="en-US" sz="1800" dirty="0" smtClean="0">
                <a:solidFill>
                  <a:srgbClr val="002060"/>
                </a:solidFill>
                <a:latin typeface="HGP創英角ｺﾞｼｯｸUB" pitchFamily="50" charset="-128"/>
                <a:ea typeface="HGP創英角ｺﾞｼｯｸUB" pitchFamily="50" charset="-128"/>
              </a:rPr>
              <a:t>　良い悪いは別として、経済活動である</a:t>
            </a:r>
            <a:endParaRPr kumimoji="1" lang="en-US" altLang="ja-JP" sz="1800" dirty="0" smtClean="0">
              <a:solidFill>
                <a:srgbClr val="002060"/>
              </a:solidFill>
              <a:latin typeface="HGP創英角ｺﾞｼｯｸUB" pitchFamily="50" charset="-128"/>
              <a:ea typeface="HGP創英角ｺﾞｼｯｸUB" pitchFamily="50" charset="-128"/>
            </a:endParaRPr>
          </a:p>
          <a:p>
            <a:pPr algn="l"/>
            <a:endParaRPr lang="en-US" altLang="ja-JP" sz="1800" dirty="0" smtClean="0">
              <a:solidFill>
                <a:srgbClr val="002060"/>
              </a:solidFill>
              <a:latin typeface="HGP創英角ｺﾞｼｯｸUB" pitchFamily="50" charset="-128"/>
              <a:ea typeface="HGP創英角ｺﾞｼｯｸUB" pitchFamily="50" charset="-128"/>
            </a:endParaRPr>
          </a:p>
          <a:p>
            <a:pPr algn="l"/>
            <a:r>
              <a:rPr lang="en-US" altLang="ja-JP" sz="1800" dirty="0" smtClean="0">
                <a:solidFill>
                  <a:srgbClr val="C00000"/>
                </a:solidFill>
                <a:latin typeface="HGP創英角ｺﾞｼｯｸUB" pitchFamily="50" charset="-128"/>
                <a:ea typeface="HGP創英角ｺﾞｼｯｸUB" pitchFamily="50" charset="-128"/>
              </a:rPr>
              <a:t>Ⅴ</a:t>
            </a:r>
            <a:r>
              <a:rPr lang="ja-JP" altLang="en-US" sz="1800" dirty="0" smtClean="0">
                <a:solidFill>
                  <a:srgbClr val="C00000"/>
                </a:solidFill>
                <a:latin typeface="HGP創英角ｺﾞｼｯｸUB" pitchFamily="50" charset="-128"/>
                <a:ea typeface="HGP創英角ｺﾞｼｯｸUB" pitchFamily="50" charset="-128"/>
              </a:rPr>
              <a:t>　</a:t>
            </a:r>
            <a:r>
              <a:rPr lang="ja-JP" altLang="en-US" sz="1800" dirty="0">
                <a:solidFill>
                  <a:srgbClr val="C00000"/>
                </a:solidFill>
                <a:latin typeface="HGP創英角ｺﾞｼｯｸUB" pitchFamily="50" charset="-128"/>
                <a:ea typeface="HGP創英角ｺﾞｼｯｸUB" pitchFamily="50" charset="-128"/>
              </a:rPr>
              <a:t>薬物の基礎的</a:t>
            </a:r>
            <a:r>
              <a:rPr lang="ja-JP" altLang="en-US" sz="1800" dirty="0" smtClean="0">
                <a:solidFill>
                  <a:srgbClr val="C00000"/>
                </a:solidFill>
                <a:latin typeface="HGP創英角ｺﾞｼｯｸUB" pitchFamily="50" charset="-128"/>
                <a:ea typeface="HGP創英角ｺﾞｼｯｸUB" pitchFamily="50" charset="-128"/>
              </a:rPr>
              <a:t>知識　　　　</a:t>
            </a:r>
            <a:endParaRPr lang="en-US" altLang="ja-JP" sz="1800" dirty="0" smtClean="0">
              <a:solidFill>
                <a:srgbClr val="C00000"/>
              </a:solidFill>
              <a:latin typeface="HGP創英角ｺﾞｼｯｸUB" pitchFamily="50" charset="-128"/>
              <a:ea typeface="HGP創英角ｺﾞｼｯｸUB" pitchFamily="50" charset="-128"/>
            </a:endParaRPr>
          </a:p>
          <a:p>
            <a:pPr algn="l"/>
            <a:r>
              <a:rPr lang="ja-JP" altLang="en-US" sz="1800" dirty="0" smtClean="0">
                <a:solidFill>
                  <a:srgbClr val="002060"/>
                </a:solidFill>
                <a:latin typeface="HGP創英角ｺﾞｼｯｸUB" pitchFamily="50" charset="-128"/>
                <a:ea typeface="HGP創英角ｺﾞｼｯｸUB" pitchFamily="50" charset="-128"/>
              </a:rPr>
              <a:t>　　</a:t>
            </a:r>
            <a:r>
              <a:rPr lang="en-US" altLang="ja-JP" sz="1800" dirty="0" smtClean="0">
                <a:solidFill>
                  <a:srgbClr val="002060"/>
                </a:solidFill>
                <a:latin typeface="HGP創英角ｺﾞｼｯｸUB" pitchFamily="50" charset="-128"/>
                <a:ea typeface="HGP創英角ｺﾞｼｯｸUB" pitchFamily="50" charset="-128"/>
              </a:rPr>
              <a:t>ⅰ</a:t>
            </a:r>
            <a:r>
              <a:rPr lang="ja-JP" altLang="en-US" sz="1800" dirty="0" smtClean="0">
                <a:solidFill>
                  <a:srgbClr val="002060"/>
                </a:solidFill>
                <a:latin typeface="HGP創英角ｺﾞｼｯｸUB" pitchFamily="50" charset="-128"/>
                <a:ea typeface="HGP創英角ｺﾞｼｯｸUB" pitchFamily="50" charset="-128"/>
              </a:rPr>
              <a:t>）　薬物とは　　　「脳に作用する」　「依存性がある」</a:t>
            </a:r>
            <a:endParaRPr lang="en-US" altLang="ja-JP" sz="1800" dirty="0" smtClean="0">
              <a:solidFill>
                <a:srgbClr val="002060"/>
              </a:solidFill>
              <a:latin typeface="HGP創英角ｺﾞｼｯｸUB" pitchFamily="50" charset="-128"/>
              <a:ea typeface="HGP創英角ｺﾞｼｯｸUB" pitchFamily="50" charset="-128"/>
            </a:endParaRPr>
          </a:p>
          <a:p>
            <a:pPr algn="l"/>
            <a:r>
              <a:rPr lang="ja-JP" altLang="en-US" sz="1800" dirty="0" smtClean="0">
                <a:solidFill>
                  <a:srgbClr val="002060"/>
                </a:solidFill>
                <a:latin typeface="HGP創英角ｺﾞｼｯｸUB" pitchFamily="50" charset="-128"/>
                <a:ea typeface="HGP創英角ｺﾞｼｯｸUB" pitchFamily="50" charset="-128"/>
              </a:rPr>
              <a:t>　　</a:t>
            </a:r>
            <a:r>
              <a:rPr lang="en-US" altLang="ja-JP" sz="1800" dirty="0" smtClean="0">
                <a:solidFill>
                  <a:srgbClr val="002060"/>
                </a:solidFill>
                <a:latin typeface="HGP創英角ｺﾞｼｯｸUB" pitchFamily="50" charset="-128"/>
                <a:ea typeface="HGP創英角ｺﾞｼｯｸUB" pitchFamily="50" charset="-128"/>
              </a:rPr>
              <a:t>ⅱ</a:t>
            </a:r>
            <a:r>
              <a:rPr lang="ja-JP" altLang="en-US" sz="1800" dirty="0" smtClean="0">
                <a:solidFill>
                  <a:srgbClr val="002060"/>
                </a:solidFill>
                <a:latin typeface="HGP創英角ｺﾞｼｯｸUB" pitchFamily="50" charset="-128"/>
                <a:ea typeface="HGP創英角ｺﾞｼｯｸUB" pitchFamily="50" charset="-128"/>
              </a:rPr>
              <a:t>）　薬物の分類　「アッパー系」　「ダウナー系」　「サイケデリック系」</a:t>
            </a:r>
            <a:endParaRPr lang="en-US" altLang="ja-JP" sz="1800" dirty="0" smtClean="0">
              <a:solidFill>
                <a:srgbClr val="002060"/>
              </a:solidFill>
              <a:latin typeface="HGP創英角ｺﾞｼｯｸUB" pitchFamily="50" charset="-128"/>
              <a:ea typeface="HGP創英角ｺﾞｼｯｸUB" pitchFamily="50" charset="-128"/>
            </a:endParaRPr>
          </a:p>
          <a:p>
            <a:pPr algn="l"/>
            <a:r>
              <a:rPr lang="ja-JP" altLang="en-US" sz="1800" dirty="0" smtClean="0">
                <a:solidFill>
                  <a:srgbClr val="002060"/>
                </a:solidFill>
                <a:latin typeface="HGP創英角ｺﾞｼｯｸUB" pitchFamily="50" charset="-128"/>
                <a:ea typeface="HGP創英角ｺﾞｼｯｸUB" pitchFamily="50" charset="-128"/>
              </a:rPr>
              <a:t>　　</a:t>
            </a:r>
            <a:r>
              <a:rPr lang="en-US" altLang="ja-JP" sz="1800" dirty="0" smtClean="0">
                <a:solidFill>
                  <a:srgbClr val="002060"/>
                </a:solidFill>
                <a:latin typeface="HGP創英角ｺﾞｼｯｸUB" pitchFamily="50" charset="-128"/>
                <a:ea typeface="HGP創英角ｺﾞｼｯｸUB" pitchFamily="50" charset="-128"/>
              </a:rPr>
              <a:t>ⅲ</a:t>
            </a:r>
            <a:r>
              <a:rPr lang="ja-JP" altLang="en-US" sz="1800" dirty="0" smtClean="0">
                <a:solidFill>
                  <a:srgbClr val="002060"/>
                </a:solidFill>
                <a:latin typeface="HGP創英角ｺﾞｼｯｸUB" pitchFamily="50" charset="-128"/>
                <a:ea typeface="HGP創英角ｺﾞｼｯｸUB" pitchFamily="50" charset="-128"/>
              </a:rPr>
              <a:t>）　依存とは　　　「快中枢」」</a:t>
            </a:r>
            <a:endParaRPr lang="en-US" altLang="ja-JP" sz="1800" dirty="0" smtClean="0">
              <a:solidFill>
                <a:srgbClr val="002060"/>
              </a:solidFill>
              <a:latin typeface="HGP創英角ｺﾞｼｯｸUB" pitchFamily="50" charset="-128"/>
              <a:ea typeface="HGP創英角ｺﾞｼｯｸUB" pitchFamily="50" charset="-128"/>
            </a:endParaRPr>
          </a:p>
          <a:p>
            <a:pPr algn="l"/>
            <a:r>
              <a:rPr lang="ja-JP" altLang="en-US" sz="1800" dirty="0" smtClean="0">
                <a:solidFill>
                  <a:srgbClr val="002060"/>
                </a:solidFill>
                <a:latin typeface="HGP創英角ｺﾞｼｯｸUB" pitchFamily="50" charset="-128"/>
                <a:ea typeface="HGP創英角ｺﾞｼｯｸUB" pitchFamily="50" charset="-128"/>
              </a:rPr>
              <a:t>　　　　　　　　　　　　　　「ストレスからの逃避」　　</a:t>
            </a:r>
            <a:endParaRPr lang="en-US" altLang="ja-JP" sz="1800" dirty="0" smtClean="0">
              <a:solidFill>
                <a:srgbClr val="002060"/>
              </a:solidFill>
              <a:latin typeface="HGP創英角ｺﾞｼｯｸUB" pitchFamily="50" charset="-128"/>
              <a:ea typeface="HGP創英角ｺﾞｼｯｸUB" pitchFamily="50" charset="-128"/>
            </a:endParaRPr>
          </a:p>
          <a:p>
            <a:pPr algn="l"/>
            <a:endParaRPr lang="en-US" altLang="ja-JP" sz="1800" dirty="0" smtClean="0">
              <a:solidFill>
                <a:srgbClr val="002060"/>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441044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476672"/>
            <a:ext cx="7772400" cy="1470025"/>
          </a:xfrm>
        </p:spPr>
        <p:txBody>
          <a:bodyPr/>
          <a:lstStyle/>
          <a:p>
            <a:r>
              <a:rPr lang="ja-JP" altLang="en-US" dirty="0">
                <a:latin typeface="HGS創英角ｺﾞｼｯｸUB" pitchFamily="50" charset="-128"/>
                <a:ea typeface="HGS創英角ｺﾞｼｯｸUB" pitchFamily="50" charset="-128"/>
              </a:rPr>
              <a:t>大人の</a:t>
            </a:r>
            <a:r>
              <a:rPr lang="ja-JP" altLang="en-US" dirty="0" smtClean="0">
                <a:latin typeface="HGS創英角ｺﾞｼｯｸUB" pitchFamily="50" charset="-128"/>
                <a:ea typeface="HGS創英角ｺﾞｼｯｸUB" pitchFamily="50" charset="-128"/>
              </a:rPr>
              <a:t>薬物乱用防止教室</a:t>
            </a:r>
            <a:endParaRPr kumimoji="1" lang="ja-JP" altLang="en-US" dirty="0"/>
          </a:p>
        </p:txBody>
      </p:sp>
      <p:sp>
        <p:nvSpPr>
          <p:cNvPr id="3" name="サブタイトル 2"/>
          <p:cNvSpPr>
            <a:spLocks noGrp="1"/>
          </p:cNvSpPr>
          <p:nvPr>
            <p:ph type="subTitle" idx="1"/>
          </p:nvPr>
        </p:nvSpPr>
        <p:spPr>
          <a:xfrm>
            <a:off x="1371600" y="2852936"/>
            <a:ext cx="6400800" cy="2785864"/>
          </a:xfrm>
        </p:spPr>
        <p:txBody>
          <a:bodyPr>
            <a:normAutofit/>
          </a:bodyPr>
          <a:lstStyle/>
          <a:p>
            <a:r>
              <a:rPr kumimoji="1" lang="ja-JP" altLang="en-US" sz="4400" dirty="0" smtClean="0">
                <a:solidFill>
                  <a:srgbClr val="FFFF00"/>
                </a:solidFill>
                <a:latin typeface="HGP創英角ｺﾞｼｯｸUB" panose="020B0900000000000000" pitchFamily="50" charset="-128"/>
                <a:ea typeface="HGP創英角ｺﾞｼｯｸUB" panose="020B0900000000000000" pitchFamily="50" charset="-128"/>
              </a:rPr>
              <a:t>ご清聴</a:t>
            </a:r>
            <a:endParaRPr kumimoji="1" lang="en-US" altLang="ja-JP" sz="4400" dirty="0" smtClean="0">
              <a:solidFill>
                <a:srgbClr val="FFFF00"/>
              </a:solidFill>
              <a:latin typeface="HGP創英角ｺﾞｼｯｸUB" panose="020B0900000000000000" pitchFamily="50" charset="-128"/>
              <a:ea typeface="HGP創英角ｺﾞｼｯｸUB" panose="020B0900000000000000" pitchFamily="50" charset="-128"/>
            </a:endParaRPr>
          </a:p>
          <a:p>
            <a:endParaRPr lang="en-US" altLang="ja-JP" sz="4400" dirty="0">
              <a:solidFill>
                <a:srgbClr val="FFFF00"/>
              </a:solidFill>
              <a:latin typeface="HGP創英角ｺﾞｼｯｸUB" panose="020B0900000000000000" pitchFamily="50" charset="-128"/>
              <a:ea typeface="HGP創英角ｺﾞｼｯｸUB" panose="020B0900000000000000" pitchFamily="50" charset="-128"/>
            </a:endParaRPr>
          </a:p>
          <a:p>
            <a:r>
              <a:rPr kumimoji="1" lang="ja-JP" altLang="en-US" sz="4400" dirty="0" smtClean="0">
                <a:solidFill>
                  <a:srgbClr val="FFFF00"/>
                </a:solidFill>
                <a:latin typeface="HGP創英角ｺﾞｼｯｸUB" panose="020B0900000000000000" pitchFamily="50" charset="-128"/>
                <a:ea typeface="HGP創英角ｺﾞｼｯｸUB" panose="020B0900000000000000" pitchFamily="50" charset="-128"/>
              </a:rPr>
              <a:t>ありがとうございました</a:t>
            </a:r>
            <a:endParaRPr kumimoji="1" lang="ja-JP" altLang="en-US" sz="4400" dirty="0">
              <a:solidFill>
                <a:srgbClr val="FFFF0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6899182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normAutofit/>
          </a:bodyPr>
          <a:lstStyle/>
          <a:p>
            <a:r>
              <a:rPr kumimoji="1" lang="ja-JP" altLang="en-US" sz="6000" b="1" dirty="0" smtClean="0"/>
              <a:t>参考資料</a:t>
            </a:r>
            <a:endParaRPr kumimoji="1" lang="ja-JP" altLang="en-US" sz="6000" b="1" dirty="0"/>
          </a:p>
        </p:txBody>
      </p:sp>
      <p:sp>
        <p:nvSpPr>
          <p:cNvPr id="5" name="サブタイトル 4"/>
          <p:cNvSpPr>
            <a:spLocks noGrp="1"/>
          </p:cNvSpPr>
          <p:nvPr>
            <p:ph type="subTitle" idx="1"/>
          </p:nvPr>
        </p:nvSpPr>
        <p:spPr/>
        <p:txBody>
          <a:bodyPr/>
          <a:lstStyle/>
          <a:p>
            <a:endParaRPr kumimoji="1" lang="ja-JP" altLang="en-US" dirty="0"/>
          </a:p>
        </p:txBody>
      </p:sp>
    </p:spTree>
    <p:extLst>
      <p:ext uri="{BB962C8B-B14F-4D97-AF65-F5344CB8AC3E}">
        <p14:creationId xmlns:p14="http://schemas.microsoft.com/office/powerpoint/2010/main" val="4161353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62074"/>
          </a:xfrm>
        </p:spPr>
        <p:txBody>
          <a:bodyPr>
            <a:normAutofit fontScale="90000"/>
          </a:bodyPr>
          <a:lstStyle/>
          <a:p>
            <a:endParaRPr kumimoji="1" lang="ja-JP" altLang="en-US" dirty="0"/>
          </a:p>
        </p:txBody>
      </p:sp>
      <p:pic>
        <p:nvPicPr>
          <p:cNvPr id="1026" name="Picture 2"/>
          <p:cNvPicPr>
            <a:picLocks noChangeAspect="1" noChangeArrowheads="1"/>
          </p:cNvPicPr>
          <p:nvPr/>
        </p:nvPicPr>
        <p:blipFill>
          <a:blip r:embed="rId3" cstate="print"/>
          <a:srcRect/>
          <a:stretch>
            <a:fillRect/>
          </a:stretch>
        </p:blipFill>
        <p:spPr bwMode="auto">
          <a:xfrm>
            <a:off x="-35918" y="0"/>
            <a:ext cx="9215834" cy="6858000"/>
          </a:xfrm>
          <a:prstGeom prst="rect">
            <a:avLst/>
          </a:prstGeom>
          <a:noFill/>
          <a:ln w="9525">
            <a:noFill/>
            <a:miter lim="800000"/>
            <a:headEnd/>
            <a:tailEnd/>
          </a:ln>
        </p:spPr>
      </p:pic>
      <p:sp>
        <p:nvSpPr>
          <p:cNvPr id="4" name="正方形/長方形 3"/>
          <p:cNvSpPr/>
          <p:nvPr/>
        </p:nvSpPr>
        <p:spPr>
          <a:xfrm>
            <a:off x="6156176" y="1196752"/>
            <a:ext cx="2808312" cy="36004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FFFF00"/>
                </a:solidFill>
                <a:latin typeface="HGS創英角ｺﾞｼｯｸUB" pitchFamily="50" charset="-128"/>
                <a:ea typeface="HGS創英角ｺﾞｼｯｸUB" pitchFamily="50" charset="-128"/>
              </a:rPr>
              <a:t>福岡県薬務課資料</a:t>
            </a:r>
            <a:endParaRPr lang="ja-JP" altLang="en-US" sz="2000" dirty="0">
              <a:solidFill>
                <a:srgbClr val="FFFF00"/>
              </a:solidFill>
              <a:latin typeface="HGS創英角ｺﾞｼｯｸUB" pitchFamily="50" charset="-128"/>
              <a:ea typeface="HGS創英角ｺﾞｼｯｸUB" pitchFamily="50" charset="-128"/>
            </a:endParaRPr>
          </a:p>
        </p:txBody>
      </p:sp>
    </p:spTree>
    <p:extLst>
      <p:ext uri="{BB962C8B-B14F-4D97-AF65-F5344CB8AC3E}">
        <p14:creationId xmlns:p14="http://schemas.microsoft.com/office/powerpoint/2010/main" val="3942268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u="sng" dirty="0" smtClean="0">
                <a:solidFill>
                  <a:srgbClr val="C00000"/>
                </a:solidFill>
                <a:latin typeface="HGP創英角ｺﾞｼｯｸUB" pitchFamily="50" charset="-128"/>
                <a:ea typeface="HGP創英角ｺﾞｼｯｸUB" pitchFamily="50" charset="-128"/>
              </a:rPr>
              <a:t>危険ドラッグの</a:t>
            </a:r>
            <a:r>
              <a:rPr lang="ja-JP" altLang="en-US" u="sng" dirty="0">
                <a:solidFill>
                  <a:srgbClr val="C00000"/>
                </a:solidFill>
                <a:latin typeface="HGP創英角ｺﾞｼｯｸUB" pitchFamily="50" charset="-128"/>
                <a:ea typeface="HGP創英角ｺﾞｼｯｸUB" pitchFamily="50" charset="-128"/>
              </a:rPr>
              <a:t>説明</a:t>
            </a:r>
            <a:endParaRPr kumimoji="1" lang="ja-JP" altLang="en-US" dirty="0"/>
          </a:p>
        </p:txBody>
      </p:sp>
      <p:sp>
        <p:nvSpPr>
          <p:cNvPr id="3" name="コンテンツ プレースホルダー 2"/>
          <p:cNvSpPr>
            <a:spLocks noGrp="1"/>
          </p:cNvSpPr>
          <p:nvPr>
            <p:ph idx="1"/>
          </p:nvPr>
        </p:nvSpPr>
        <p:spPr>
          <a:xfrm>
            <a:off x="395536" y="1772816"/>
            <a:ext cx="8229600" cy="4536504"/>
          </a:xfrm>
        </p:spPr>
        <p:txBody>
          <a:bodyPr>
            <a:normAutofit fontScale="62500" lnSpcReduction="20000"/>
          </a:bodyPr>
          <a:lstStyle/>
          <a:p>
            <a:r>
              <a:rPr lang="ja-JP" altLang="en-US" dirty="0"/>
              <a:t>脱法ハーブ</a:t>
            </a:r>
            <a:r>
              <a:rPr lang="ja-JP" altLang="en-US" dirty="0" smtClean="0"/>
              <a:t>、危険ドラッグにつ</a:t>
            </a:r>
            <a:r>
              <a:rPr lang="ja-JP" altLang="en-US" dirty="0"/>
              <a:t>いて触れておきます。</a:t>
            </a:r>
            <a:endParaRPr lang="en-US" altLang="ja-JP" dirty="0"/>
          </a:p>
          <a:p>
            <a:r>
              <a:rPr lang="ja-JP" altLang="en-US" dirty="0"/>
              <a:t>脱法といっても乱用目的の薬物に変わりはありません。</a:t>
            </a:r>
            <a:endParaRPr lang="en-US" altLang="ja-JP" dirty="0"/>
          </a:p>
          <a:p>
            <a:r>
              <a:rPr lang="ja-JP" altLang="en-US" dirty="0"/>
              <a:t>法を潜り抜けるために、既存の指定薬物の構造式を少し変えただけのものです。</a:t>
            </a:r>
            <a:endParaRPr lang="en-US" altLang="ja-JP" dirty="0"/>
          </a:p>
          <a:p>
            <a:r>
              <a:rPr lang="ja-JP" altLang="en-US" dirty="0"/>
              <a:t>いずれは規制されるものですが、</a:t>
            </a:r>
            <a:r>
              <a:rPr lang="ja-JP" altLang="en-US" dirty="0" err="1"/>
              <a:t>い</a:t>
            </a:r>
            <a:r>
              <a:rPr lang="ja-JP" altLang="en-US" dirty="0"/>
              <a:t>たちごっこの状態は続いています。</a:t>
            </a:r>
            <a:endParaRPr lang="en-US" altLang="ja-JP" dirty="0"/>
          </a:p>
          <a:p>
            <a:endParaRPr lang="en-US" altLang="ja-JP" dirty="0"/>
          </a:p>
          <a:p>
            <a:r>
              <a:rPr lang="ja-JP" altLang="en-US" dirty="0"/>
              <a:t>医薬品と違って開発時の臨床データもなく非常に危険なものです。</a:t>
            </a:r>
            <a:endParaRPr lang="en-US" altLang="ja-JP" dirty="0"/>
          </a:p>
          <a:p>
            <a:r>
              <a:rPr lang="ja-JP" altLang="en-US" dirty="0"/>
              <a:t>脱法ハーブは特殊なハーブがあるのではなく、</a:t>
            </a:r>
            <a:endParaRPr lang="en-US" altLang="ja-JP" dirty="0"/>
          </a:p>
          <a:p>
            <a:r>
              <a:rPr lang="ja-JP" altLang="en-US" dirty="0"/>
              <a:t>乾燥した植物に脱法ドラックを混ぜ込んだものです。</a:t>
            </a:r>
            <a:endParaRPr lang="en-US" altLang="ja-JP" dirty="0"/>
          </a:p>
          <a:p>
            <a:r>
              <a:rPr lang="ja-JP" altLang="en-US" dirty="0"/>
              <a:t>どの薬物がどのくらい入っているのかも分かりません。</a:t>
            </a:r>
            <a:endParaRPr lang="en-US" altLang="ja-JP" dirty="0"/>
          </a:p>
          <a:p>
            <a:r>
              <a:rPr lang="ja-JP" altLang="en-US" dirty="0"/>
              <a:t>使ってみないとどのような反応があるのか分からないという非常に危険なものです。</a:t>
            </a:r>
            <a:endParaRPr lang="en-US" altLang="ja-JP" dirty="0"/>
          </a:p>
          <a:p>
            <a:pPr>
              <a:spcBef>
                <a:spcPts val="0"/>
              </a:spcBef>
              <a:defRPr/>
            </a:pPr>
            <a:r>
              <a:rPr lang="ja-JP" altLang="en-US" dirty="0"/>
              <a:t>実際、脱法ドラッグ使用による緊急搬送が増えています。</a:t>
            </a:r>
            <a:endParaRPr lang="en-US" altLang="ja-JP" dirty="0"/>
          </a:p>
          <a:p>
            <a:pPr>
              <a:spcBef>
                <a:spcPts val="0"/>
              </a:spcBef>
              <a:defRPr/>
            </a:pPr>
            <a:r>
              <a:rPr lang="ja-JP" altLang="en-US" dirty="0"/>
              <a:t>法的な「違法」「合法」と医学的な「危険」「安全」は全く別物なのです。</a:t>
            </a:r>
          </a:p>
          <a:p>
            <a:endParaRPr lang="en-US" altLang="ja-JP" dirty="0"/>
          </a:p>
        </p:txBody>
      </p:sp>
    </p:spTree>
    <p:extLst>
      <p:ext uri="{BB962C8B-B14F-4D97-AF65-F5344CB8AC3E}">
        <p14:creationId xmlns:p14="http://schemas.microsoft.com/office/powerpoint/2010/main" val="10561992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188640"/>
            <a:ext cx="8424936" cy="1584176"/>
          </a:xfrm>
        </p:spPr>
        <p:txBody>
          <a:bodyPr>
            <a:noAutofit/>
          </a:bodyPr>
          <a:lstStyle/>
          <a:p>
            <a:r>
              <a:rPr lang="ja-JP" altLang="en-US" sz="5400" dirty="0" smtClean="0">
                <a:solidFill>
                  <a:schemeClr val="accent6">
                    <a:lumMod val="60000"/>
                    <a:lumOff val="40000"/>
                  </a:schemeClr>
                </a:solidFill>
                <a:latin typeface="HGS創英角ｺﾞｼｯｸUB" pitchFamily="50" charset="-128"/>
                <a:ea typeface="HGS創英角ｺﾞｼｯｸUB" pitchFamily="50" charset="-128"/>
              </a:rPr>
              <a:t>「イネイブラー」</a:t>
            </a:r>
            <a:r>
              <a:rPr lang="ja-JP" altLang="en-US" sz="5400" dirty="0">
                <a:solidFill>
                  <a:schemeClr val="accent6">
                    <a:lumMod val="60000"/>
                    <a:lumOff val="40000"/>
                  </a:schemeClr>
                </a:solidFill>
                <a:latin typeface="HGS創英角ｺﾞｼｯｸUB" pitchFamily="50" charset="-128"/>
                <a:ea typeface="HGS創英角ｺﾞｼｯｸUB" pitchFamily="50" charset="-128"/>
              </a:rPr>
              <a:t>とは・・</a:t>
            </a:r>
            <a:endParaRPr kumimoji="1" lang="ja-JP" altLang="en-US" sz="5400" dirty="0">
              <a:solidFill>
                <a:schemeClr val="accent6">
                  <a:lumMod val="60000"/>
                  <a:lumOff val="40000"/>
                </a:schemeClr>
              </a:solidFill>
              <a:latin typeface="HGS創英角ｺﾞｼｯｸUB" pitchFamily="50" charset="-128"/>
              <a:ea typeface="HGS創英角ｺﾞｼｯｸUB" pitchFamily="50" charset="-128"/>
            </a:endParaRPr>
          </a:p>
        </p:txBody>
      </p:sp>
      <p:sp>
        <p:nvSpPr>
          <p:cNvPr id="3" name="サブタイトル 2"/>
          <p:cNvSpPr>
            <a:spLocks noGrp="1"/>
          </p:cNvSpPr>
          <p:nvPr>
            <p:ph type="subTitle" idx="1"/>
          </p:nvPr>
        </p:nvSpPr>
        <p:spPr>
          <a:xfrm>
            <a:off x="467544" y="1772816"/>
            <a:ext cx="8424936" cy="4752528"/>
          </a:xfrm>
        </p:spPr>
        <p:txBody>
          <a:bodyPr>
            <a:normAutofit/>
          </a:bodyPr>
          <a:lstStyle/>
          <a:p>
            <a:pPr algn="l"/>
            <a:endParaRPr lang="en-US" altLang="ja-JP" sz="4000" dirty="0" smtClean="0">
              <a:solidFill>
                <a:srgbClr val="FFFF00"/>
              </a:solidFill>
              <a:latin typeface="HGS創英角ｺﾞｼｯｸUB" pitchFamily="50" charset="-128"/>
              <a:ea typeface="HGS創英角ｺﾞｼｯｸUB" pitchFamily="50" charset="-128"/>
            </a:endParaRPr>
          </a:p>
          <a:p>
            <a:r>
              <a:rPr lang="en-US" altLang="ja-JP" sz="6000" dirty="0" smtClean="0">
                <a:solidFill>
                  <a:schemeClr val="accent6">
                    <a:lumMod val="60000"/>
                    <a:lumOff val="40000"/>
                  </a:schemeClr>
                </a:solidFill>
                <a:latin typeface="HGS創英角ｺﾞｼｯｸUB" pitchFamily="50" charset="-128"/>
                <a:ea typeface="HGS創英角ｺﾞｼｯｸUB" pitchFamily="50" charset="-128"/>
              </a:rPr>
              <a:t>in  +  able  +  </a:t>
            </a:r>
            <a:r>
              <a:rPr lang="en-US" altLang="ja-JP" sz="6000" dirty="0" err="1" smtClean="0">
                <a:solidFill>
                  <a:schemeClr val="accent6">
                    <a:lumMod val="60000"/>
                    <a:lumOff val="40000"/>
                  </a:schemeClr>
                </a:solidFill>
                <a:latin typeface="HGS創英角ｺﾞｼｯｸUB" pitchFamily="50" charset="-128"/>
                <a:ea typeface="HGS創英角ｺﾞｼｯｸUB" pitchFamily="50" charset="-128"/>
              </a:rPr>
              <a:t>er</a:t>
            </a:r>
            <a:endParaRPr lang="en-US" altLang="ja-JP" sz="6000" dirty="0" smtClean="0">
              <a:solidFill>
                <a:schemeClr val="accent6">
                  <a:lumMod val="60000"/>
                  <a:lumOff val="40000"/>
                </a:schemeClr>
              </a:solidFill>
              <a:latin typeface="HGS創英角ｺﾞｼｯｸUB" pitchFamily="50" charset="-128"/>
              <a:ea typeface="HGS創英角ｺﾞｼｯｸUB" pitchFamily="50" charset="-128"/>
            </a:endParaRPr>
          </a:p>
          <a:p>
            <a:endParaRPr lang="en-US" altLang="ja-JP" sz="3500" dirty="0" smtClean="0">
              <a:solidFill>
                <a:srgbClr val="FFFF00"/>
              </a:solidFill>
              <a:latin typeface="HGS創英角ｺﾞｼｯｸUB" pitchFamily="50" charset="-128"/>
              <a:ea typeface="HGS創英角ｺﾞｼｯｸUB" pitchFamily="50" charset="-128"/>
            </a:endParaRPr>
          </a:p>
          <a:p>
            <a:r>
              <a:rPr lang="ja-JP" altLang="en-US" sz="3500" dirty="0">
                <a:solidFill>
                  <a:srgbClr val="FFFF00"/>
                </a:solidFill>
                <a:latin typeface="HGS創英角ｺﾞｼｯｸUB" pitchFamily="50" charset="-128"/>
                <a:ea typeface="HGS創英角ｺﾞｼｯｸUB" pitchFamily="50" charset="-128"/>
              </a:rPr>
              <a:t>その</a:t>
            </a:r>
            <a:r>
              <a:rPr lang="ja-JP" altLang="en-US" sz="3500" dirty="0" smtClean="0">
                <a:solidFill>
                  <a:srgbClr val="FFFF00"/>
                </a:solidFill>
                <a:latin typeface="HGS創英角ｺﾞｼｯｸUB" pitchFamily="50" charset="-128"/>
                <a:ea typeface="HGS創英角ｺﾞｼｯｸUB" pitchFamily="50" charset="-128"/>
              </a:rPr>
              <a:t>行為を　</a:t>
            </a:r>
            <a:r>
              <a:rPr lang="en-US" altLang="ja-JP" sz="3500" dirty="0" err="1" smtClean="0">
                <a:solidFill>
                  <a:srgbClr val="FFFF00"/>
                </a:solidFill>
                <a:latin typeface="HGS創英角ｺﾞｼｯｸUB" pitchFamily="50" charset="-128"/>
                <a:ea typeface="HGS創英角ｺﾞｼｯｸUB" pitchFamily="50" charset="-128"/>
              </a:rPr>
              <a:t>inabling</a:t>
            </a:r>
            <a:r>
              <a:rPr lang="ja-JP" altLang="en-US" sz="3500" dirty="0" smtClean="0">
                <a:solidFill>
                  <a:srgbClr val="FFFF00"/>
                </a:solidFill>
                <a:latin typeface="HGS創英角ｺﾞｼｯｸUB" pitchFamily="50" charset="-128"/>
                <a:ea typeface="HGS創英角ｺﾞｼｯｸUB" pitchFamily="50" charset="-128"/>
              </a:rPr>
              <a:t>　という</a:t>
            </a:r>
            <a:endParaRPr lang="en-US" altLang="ja-JP" sz="3500" dirty="0" smtClean="0">
              <a:solidFill>
                <a:srgbClr val="FFFF00"/>
              </a:solidFill>
              <a:latin typeface="HGS創英角ｺﾞｼｯｸUB" pitchFamily="50" charset="-128"/>
              <a:ea typeface="HGS創英角ｺﾞｼｯｸUB" pitchFamily="50" charset="-128"/>
            </a:endParaRPr>
          </a:p>
          <a:p>
            <a:endParaRPr lang="en-US" altLang="ja-JP" sz="3500" dirty="0">
              <a:solidFill>
                <a:srgbClr val="FFFF00"/>
              </a:solidFill>
              <a:latin typeface="HGS創英角ｺﾞｼｯｸUB" pitchFamily="50" charset="-128"/>
              <a:ea typeface="HGS創英角ｺﾞｼｯｸUB" pitchFamily="50" charset="-128"/>
            </a:endParaRPr>
          </a:p>
          <a:p>
            <a:r>
              <a:rPr lang="en-US" altLang="ja-JP" sz="3500" dirty="0" smtClean="0">
                <a:solidFill>
                  <a:srgbClr val="FFFF00"/>
                </a:solidFill>
                <a:latin typeface="HGS創英角ｺﾞｼｯｸUB" pitchFamily="50" charset="-128"/>
                <a:ea typeface="HGS創英角ｺﾞｼｯｸUB" pitchFamily="50" charset="-128"/>
              </a:rPr>
              <a:t>※</a:t>
            </a:r>
            <a:r>
              <a:rPr lang="ja-JP" altLang="en-US" sz="3500" dirty="0" smtClean="0">
                <a:solidFill>
                  <a:srgbClr val="FFFF00"/>
                </a:solidFill>
                <a:latin typeface="HGS創英角ｺﾞｼｯｸUB" pitchFamily="50" charset="-128"/>
                <a:ea typeface="HGS創英角ｺﾞｼｯｸUB" pitchFamily="50" charset="-128"/>
              </a:rPr>
              <a:t>相手の「可能性」を潰してしまう行為</a:t>
            </a:r>
            <a:endParaRPr lang="en-US" altLang="ja-JP" sz="3500" dirty="0" smtClean="0">
              <a:solidFill>
                <a:srgbClr val="FFFF00"/>
              </a:solidFill>
              <a:latin typeface="HGS創英角ｺﾞｼｯｸUB" pitchFamily="50" charset="-128"/>
              <a:ea typeface="HGS創英角ｺﾞｼｯｸUB" pitchFamily="50" charset="-128"/>
            </a:endParaRPr>
          </a:p>
        </p:txBody>
      </p:sp>
    </p:spTree>
    <p:extLst>
      <p:ext uri="{BB962C8B-B14F-4D97-AF65-F5344CB8AC3E}">
        <p14:creationId xmlns:p14="http://schemas.microsoft.com/office/powerpoint/2010/main" val="17218807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2002234"/>
          </a:xfrm>
        </p:spPr>
        <p:txBody>
          <a:bodyPr>
            <a:normAutofit/>
          </a:bodyPr>
          <a:lstStyle/>
          <a:p>
            <a:r>
              <a:rPr kumimoji="1" lang="ja-JP" altLang="en-US" dirty="0" smtClean="0">
                <a:latin typeface="HGS創英角ｺﾞｼｯｸUB" pitchFamily="50" charset="-128"/>
                <a:ea typeface="HGS創英角ｺﾞｼｯｸUB" pitchFamily="50" charset="-128"/>
              </a:rPr>
              <a:t>日本の人口　</a:t>
            </a:r>
            <a:r>
              <a:rPr lang="en-US" altLang="ja-JP" dirty="0" smtClean="0"/>
              <a:t>1</a:t>
            </a:r>
            <a:r>
              <a:rPr lang="ja-JP" altLang="en-US" dirty="0" smtClean="0"/>
              <a:t>億</a:t>
            </a:r>
            <a:r>
              <a:rPr lang="en-US" altLang="ja-JP" dirty="0" smtClean="0"/>
              <a:t>2700</a:t>
            </a:r>
            <a:r>
              <a:rPr lang="ja-JP" altLang="en-US" dirty="0" smtClean="0"/>
              <a:t>万人</a:t>
            </a:r>
            <a:r>
              <a:rPr lang="en-US" altLang="ja-JP" dirty="0" smtClean="0"/>
              <a:t/>
            </a:r>
            <a:br>
              <a:rPr lang="en-US" altLang="ja-JP" dirty="0" smtClean="0"/>
            </a:br>
            <a:r>
              <a:rPr lang="en-US" altLang="ja-JP" sz="3600" dirty="0" smtClean="0"/>
              <a:t>15</a:t>
            </a:r>
            <a:r>
              <a:rPr lang="ja-JP" altLang="en-US" sz="3600" dirty="0" smtClean="0"/>
              <a:t>～</a:t>
            </a:r>
            <a:r>
              <a:rPr lang="en-US" altLang="ja-JP" sz="3600" dirty="0" smtClean="0"/>
              <a:t>64</a:t>
            </a:r>
            <a:r>
              <a:rPr lang="ja-JP" altLang="en-US" sz="3600" dirty="0" smtClean="0"/>
              <a:t>歳＝</a:t>
            </a:r>
            <a:r>
              <a:rPr lang="en-US" altLang="ja-JP" sz="3600" dirty="0" smtClean="0"/>
              <a:t>7883</a:t>
            </a:r>
            <a:r>
              <a:rPr lang="ja-JP" altLang="en-US" sz="3600" dirty="0" smtClean="0"/>
              <a:t>万人</a:t>
            </a:r>
            <a:endParaRPr kumimoji="1" lang="ja-JP" altLang="en-US" dirty="0">
              <a:latin typeface="HGS創英角ｺﾞｼｯｸUB" pitchFamily="50" charset="-128"/>
              <a:ea typeface="HGS創英角ｺﾞｼｯｸUB" pitchFamily="50" charset="-128"/>
            </a:endParaRPr>
          </a:p>
        </p:txBody>
      </p:sp>
      <p:sp>
        <p:nvSpPr>
          <p:cNvPr id="3" name="コンテンツ プレースホルダ 2"/>
          <p:cNvSpPr>
            <a:spLocks noGrp="1"/>
          </p:cNvSpPr>
          <p:nvPr>
            <p:ph idx="1"/>
          </p:nvPr>
        </p:nvSpPr>
        <p:spPr>
          <a:xfrm>
            <a:off x="467544" y="2780928"/>
            <a:ext cx="8229600" cy="3777283"/>
          </a:xfrm>
        </p:spPr>
        <p:txBody>
          <a:bodyPr>
            <a:normAutofit/>
          </a:bodyPr>
          <a:lstStyle/>
          <a:p>
            <a:pPr algn="ctr">
              <a:buNone/>
            </a:pPr>
            <a:r>
              <a:rPr kumimoji="1" lang="ja-JP" altLang="en-US" dirty="0" smtClean="0"/>
              <a:t>覚せい剤生涯経験率０．４％（</a:t>
            </a:r>
            <a:r>
              <a:rPr kumimoji="1" lang="en-US" altLang="ja-JP" dirty="0" smtClean="0"/>
              <a:t>15</a:t>
            </a:r>
            <a:r>
              <a:rPr kumimoji="1" lang="ja-JP" altLang="en-US" dirty="0" smtClean="0"/>
              <a:t>～</a:t>
            </a:r>
            <a:r>
              <a:rPr kumimoji="1" lang="en-US" altLang="ja-JP" dirty="0" smtClean="0"/>
              <a:t>64</a:t>
            </a:r>
            <a:r>
              <a:rPr kumimoji="1" lang="ja-JP" altLang="en-US" dirty="0" smtClean="0"/>
              <a:t>歳）</a:t>
            </a:r>
            <a:endParaRPr kumimoji="1" lang="en-US" altLang="ja-JP" dirty="0" smtClean="0"/>
          </a:p>
          <a:p>
            <a:pPr algn="ctr">
              <a:buNone/>
            </a:pPr>
            <a:r>
              <a:rPr lang="ja-JP" altLang="en-US" dirty="0" smtClean="0"/>
              <a:t>☟</a:t>
            </a:r>
            <a:endParaRPr lang="en-US" altLang="ja-JP" dirty="0" smtClean="0"/>
          </a:p>
          <a:p>
            <a:pPr algn="ctr">
              <a:buNone/>
            </a:pPr>
            <a:r>
              <a:rPr kumimoji="1" lang="en-US" altLang="ja-JP" dirty="0" smtClean="0"/>
              <a:t>31</a:t>
            </a:r>
            <a:r>
              <a:rPr kumimoji="1" lang="ja-JP" altLang="en-US" dirty="0" smtClean="0"/>
              <a:t>万</a:t>
            </a:r>
            <a:r>
              <a:rPr kumimoji="1" lang="en-US" altLang="ja-JP" dirty="0" smtClean="0"/>
              <a:t>5000</a:t>
            </a:r>
            <a:r>
              <a:rPr kumimoji="1" lang="ja-JP" altLang="en-US" dirty="0" smtClean="0"/>
              <a:t>人（推定）</a:t>
            </a:r>
            <a:endParaRPr kumimoji="1" lang="en-US" altLang="ja-JP" dirty="0" smtClean="0"/>
          </a:p>
          <a:p>
            <a:pPr algn="ctr">
              <a:buNone/>
            </a:pPr>
            <a:endParaRPr lang="en-US" altLang="ja-JP" dirty="0" smtClean="0"/>
          </a:p>
          <a:p>
            <a:pPr algn="ctr">
              <a:buNone/>
            </a:pPr>
            <a:r>
              <a:rPr kumimoji="1" lang="ja-JP" altLang="en-US" dirty="0" smtClean="0"/>
              <a:t>大麻はその</a:t>
            </a:r>
            <a:r>
              <a:rPr kumimoji="1" lang="en-US" altLang="ja-JP" dirty="0" smtClean="0"/>
              <a:t>3</a:t>
            </a:r>
            <a:r>
              <a:rPr kumimoji="1" lang="ja-JP" altLang="en-US" dirty="0" smtClean="0"/>
              <a:t>倍⇒約</a:t>
            </a:r>
            <a:r>
              <a:rPr kumimoji="1" lang="en-US" altLang="ja-JP" dirty="0" smtClean="0"/>
              <a:t>100</a:t>
            </a:r>
            <a:r>
              <a:rPr kumimoji="1" lang="ja-JP" altLang="en-US" dirty="0" smtClean="0"/>
              <a:t>万人</a:t>
            </a:r>
            <a:endParaRPr kumimoji="1" lang="ja-JP" altLang="en-US" dirty="0"/>
          </a:p>
        </p:txBody>
      </p:sp>
    </p:spTree>
    <p:extLst>
      <p:ext uri="{BB962C8B-B14F-4D97-AF65-F5344CB8AC3E}">
        <p14:creationId xmlns:p14="http://schemas.microsoft.com/office/powerpoint/2010/main" val="2853303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188640"/>
            <a:ext cx="8229600" cy="1143000"/>
          </a:xfrm>
        </p:spPr>
        <p:txBody>
          <a:bodyPr>
            <a:normAutofit fontScale="90000"/>
          </a:bodyPr>
          <a:lstStyle/>
          <a:p>
            <a:r>
              <a:rPr lang="ja-JP" altLang="en-US" sz="2400" b="1" dirty="0" smtClean="0">
                <a:solidFill>
                  <a:schemeClr val="accent6">
                    <a:lumMod val="40000"/>
                    <a:lumOff val="60000"/>
                  </a:schemeClr>
                </a:solidFill>
                <a:latin typeface="HGS創英角ｺﾞｼｯｸUB" pitchFamily="50" charset="-128"/>
                <a:ea typeface="HGS創英角ｺﾞｼｯｸUB" pitchFamily="50" charset="-128"/>
              </a:rPr>
              <a:t>覚醒剤押収量が急増</a:t>
            </a:r>
            <a:r>
              <a:rPr lang="en-US" altLang="ja-JP" sz="2400" b="1" dirty="0" smtClean="0">
                <a:solidFill>
                  <a:schemeClr val="accent6">
                    <a:lumMod val="40000"/>
                    <a:lumOff val="60000"/>
                  </a:schemeClr>
                </a:solidFill>
                <a:latin typeface="HGS創英角ｺﾞｼｯｸUB" pitchFamily="50" charset="-128"/>
                <a:ea typeface="HGS創英角ｺﾞｼｯｸUB" pitchFamily="50" charset="-128"/>
              </a:rPr>
              <a:t/>
            </a:r>
            <a:br>
              <a:rPr lang="en-US" altLang="ja-JP" sz="2400" b="1" dirty="0" smtClean="0">
                <a:solidFill>
                  <a:schemeClr val="accent6">
                    <a:lumMod val="40000"/>
                    <a:lumOff val="60000"/>
                  </a:schemeClr>
                </a:solidFill>
                <a:latin typeface="HGS創英角ｺﾞｼｯｸUB" pitchFamily="50" charset="-128"/>
                <a:ea typeface="HGS創英角ｺﾞｼｯｸUB" pitchFamily="50" charset="-128"/>
              </a:rPr>
            </a:br>
            <a:r>
              <a:rPr lang="ja-JP" altLang="en-US" sz="2400" b="1" dirty="0" smtClean="0">
                <a:solidFill>
                  <a:schemeClr val="accent6">
                    <a:lumMod val="40000"/>
                    <a:lumOff val="60000"/>
                  </a:schemeClr>
                </a:solidFill>
                <a:latin typeface="HGS創英角ｺﾞｼｯｸUB" pitchFamily="50" charset="-128"/>
                <a:ea typeface="HGS創英角ｺﾞｼｯｸUB" pitchFamily="50" charset="-128"/>
              </a:rPr>
              <a:t>昨年は過去３番目　末端価格は下落　</a:t>
            </a:r>
            <a:r>
              <a:rPr lang="en-US" altLang="ja-JP" sz="2400" b="1" dirty="0" smtClean="0">
                <a:solidFill>
                  <a:schemeClr val="accent6">
                    <a:lumMod val="40000"/>
                    <a:lumOff val="60000"/>
                  </a:schemeClr>
                </a:solidFill>
                <a:latin typeface="HGS創英角ｺﾞｼｯｸUB" pitchFamily="50" charset="-128"/>
                <a:ea typeface="HGS創英角ｺﾞｼｯｸUB" pitchFamily="50" charset="-128"/>
              </a:rPr>
              <a:t/>
            </a:r>
            <a:br>
              <a:rPr lang="en-US" altLang="ja-JP" sz="2400" b="1" dirty="0" smtClean="0">
                <a:solidFill>
                  <a:schemeClr val="accent6">
                    <a:lumMod val="40000"/>
                    <a:lumOff val="60000"/>
                  </a:schemeClr>
                </a:solidFill>
                <a:latin typeface="HGS創英角ｺﾞｼｯｸUB" pitchFamily="50" charset="-128"/>
                <a:ea typeface="HGS創英角ｺﾞｼｯｸUB" pitchFamily="50" charset="-128"/>
              </a:rPr>
            </a:br>
            <a:r>
              <a:rPr lang="ja-JP" altLang="en-US" sz="2400" b="1" dirty="0" smtClean="0">
                <a:solidFill>
                  <a:schemeClr val="accent6">
                    <a:lumMod val="40000"/>
                    <a:lumOff val="60000"/>
                  </a:schemeClr>
                </a:solidFill>
                <a:latin typeface="HGS創英角ｺﾞｼｯｸUB" pitchFamily="50" charset="-128"/>
                <a:ea typeface="HGS創英角ｺﾞｼｯｸUB" pitchFamily="50" charset="-128"/>
              </a:rPr>
              <a:t>（警察庁）</a:t>
            </a:r>
            <a:r>
              <a:rPr lang="en-US" altLang="ja-JP" sz="2400" dirty="0" smtClean="0">
                <a:solidFill>
                  <a:schemeClr val="accent6">
                    <a:lumMod val="40000"/>
                    <a:lumOff val="60000"/>
                  </a:schemeClr>
                </a:solidFill>
                <a:latin typeface="HGS創英角ｺﾞｼｯｸUB" pitchFamily="50" charset="-128"/>
                <a:ea typeface="HGS創英角ｺﾞｼｯｸUB" pitchFamily="50" charset="-128"/>
              </a:rPr>
              <a:t>2014.3.20</a:t>
            </a:r>
            <a:r>
              <a:rPr lang="en-US" altLang="ja-JP" sz="2400" dirty="0" smtClean="0"/>
              <a:t> </a:t>
            </a:r>
            <a:endParaRPr lang="en-US" altLang="ja-JP" sz="2400" dirty="0"/>
          </a:p>
        </p:txBody>
      </p:sp>
      <p:sp>
        <p:nvSpPr>
          <p:cNvPr id="3" name="コンテンツ プレースホルダ 2"/>
          <p:cNvSpPr>
            <a:spLocks noGrp="1"/>
          </p:cNvSpPr>
          <p:nvPr>
            <p:ph idx="1"/>
          </p:nvPr>
        </p:nvSpPr>
        <p:spPr>
          <a:xfrm>
            <a:off x="179512" y="1600200"/>
            <a:ext cx="8964488" cy="4525963"/>
          </a:xfrm>
        </p:spPr>
        <p:txBody>
          <a:bodyPr>
            <a:normAutofit/>
          </a:bodyPr>
          <a:lstStyle/>
          <a:p>
            <a:pPr algn="ctr">
              <a:buNone/>
            </a:pPr>
            <a:r>
              <a:rPr lang="ja-JP" altLang="en-US" sz="2000" b="1" dirty="0" smtClean="0">
                <a:solidFill>
                  <a:srgbClr val="FFFF00"/>
                </a:solidFill>
              </a:rPr>
              <a:t>＜全国の警察が平成２５年の１年間に押収した覚醒（かくせい）剤の量＞</a:t>
            </a:r>
            <a:endParaRPr lang="en-US" altLang="ja-JP" sz="2000" b="1" dirty="0" smtClean="0">
              <a:solidFill>
                <a:srgbClr val="FFFF00"/>
              </a:solidFill>
            </a:endParaRPr>
          </a:p>
          <a:p>
            <a:pPr algn="ctr">
              <a:buNone/>
            </a:pPr>
            <a:r>
              <a:rPr lang="ja-JP" altLang="en-US" sz="1800" dirty="0" smtClean="0"/>
              <a:t>前年比１３８</a:t>
            </a:r>
            <a:r>
              <a:rPr lang="en-US" altLang="ja-JP" sz="1800" dirty="0" smtClean="0"/>
              <a:t>.</a:t>
            </a:r>
            <a:r>
              <a:rPr lang="ja-JP" altLang="en-US" sz="1800" dirty="0" smtClean="0"/>
              <a:t>７％増の</a:t>
            </a:r>
            <a:r>
              <a:rPr lang="ja-JP" altLang="en-US" sz="2400" b="1" dirty="0" smtClean="0">
                <a:solidFill>
                  <a:srgbClr val="FFFF00"/>
                </a:solidFill>
              </a:rPr>
              <a:t>８３１</a:t>
            </a:r>
            <a:r>
              <a:rPr lang="en-US" altLang="ja-JP" sz="2400" b="1" dirty="0" smtClean="0">
                <a:solidFill>
                  <a:srgbClr val="FFFF00"/>
                </a:solidFill>
              </a:rPr>
              <a:t>.</a:t>
            </a:r>
            <a:r>
              <a:rPr lang="ja-JP" altLang="en-US" sz="2400" b="1" dirty="0" smtClean="0">
                <a:solidFill>
                  <a:srgbClr val="FFFF00"/>
                </a:solidFill>
              </a:rPr>
              <a:t>９キロ（末端価格約５８２億円）</a:t>
            </a:r>
            <a:endParaRPr lang="en-US" altLang="ja-JP" sz="1800" b="1" dirty="0" smtClean="0">
              <a:solidFill>
                <a:srgbClr val="FFFF00"/>
              </a:solidFill>
            </a:endParaRPr>
          </a:p>
          <a:p>
            <a:pPr>
              <a:buNone/>
            </a:pPr>
            <a:r>
              <a:rPr lang="ja-JP" altLang="en-US" sz="1800" dirty="0" smtClean="0"/>
              <a:t>統計の残る昭和３１年以降では平成１１年（約２トン）、１２年（約１トン）に次いで過去３番目。</a:t>
            </a:r>
            <a:endParaRPr lang="en-US" altLang="ja-JP" sz="1800" dirty="0" smtClean="0"/>
          </a:p>
          <a:p>
            <a:pPr>
              <a:buNone/>
            </a:pPr>
            <a:r>
              <a:rPr lang="ja-JP" altLang="en-US" sz="1800" dirty="0" smtClean="0"/>
              <a:t>警察庁幹部は、「覚醒剤が国内で蔓延していることが危惧される」と危機感を募らせている。</a:t>
            </a:r>
            <a:endParaRPr lang="en-US" altLang="ja-JP" sz="1800" dirty="0" smtClean="0"/>
          </a:p>
          <a:p>
            <a:pPr>
              <a:buNone/>
            </a:pPr>
            <a:endParaRPr kumimoji="1" lang="en-US" altLang="ja-JP" sz="1800" dirty="0" smtClean="0">
              <a:latin typeface="HGS創英角ｺﾞｼｯｸUB" pitchFamily="50" charset="-128"/>
              <a:ea typeface="HGS創英角ｺﾞｼｯｸUB" pitchFamily="50" charset="-128"/>
            </a:endParaRPr>
          </a:p>
          <a:p>
            <a:pPr algn="ctr">
              <a:buNone/>
            </a:pPr>
            <a:r>
              <a:rPr kumimoji="1" lang="ja-JP" altLang="en-US" sz="1800" dirty="0" smtClean="0">
                <a:latin typeface="+mn-ea"/>
              </a:rPr>
              <a:t>覚せい剤</a:t>
            </a:r>
            <a:r>
              <a:rPr kumimoji="1" lang="en-US" altLang="ja-JP" sz="1800" dirty="0" smtClean="0">
                <a:latin typeface="+mn-ea"/>
              </a:rPr>
              <a:t>1</a:t>
            </a:r>
            <a:r>
              <a:rPr kumimoji="1" lang="ja-JP" altLang="en-US" sz="1800" dirty="0" smtClean="0">
                <a:latin typeface="+mn-ea"/>
              </a:rPr>
              <a:t>回量＝</a:t>
            </a:r>
            <a:r>
              <a:rPr kumimoji="1" lang="en-US" altLang="ja-JP" sz="1800" dirty="0" smtClean="0">
                <a:latin typeface="+mn-ea"/>
              </a:rPr>
              <a:t>0.02</a:t>
            </a:r>
            <a:r>
              <a:rPr kumimoji="1" lang="ja-JP" altLang="en-US" sz="1800" dirty="0" smtClean="0">
                <a:latin typeface="+mn-ea"/>
              </a:rPr>
              <a:t>～</a:t>
            </a:r>
            <a:r>
              <a:rPr kumimoji="1" lang="en-US" altLang="ja-JP" sz="1800" dirty="0" smtClean="0">
                <a:latin typeface="+mn-ea"/>
              </a:rPr>
              <a:t>0.03g</a:t>
            </a:r>
            <a:r>
              <a:rPr kumimoji="1" lang="ja-JP" altLang="en-US" sz="1800" dirty="0" smtClean="0">
                <a:latin typeface="+mn-ea"/>
              </a:rPr>
              <a:t>　覚せい剤１</a:t>
            </a:r>
            <a:r>
              <a:rPr kumimoji="1" lang="en-US" altLang="ja-JP" sz="1800" dirty="0" smtClean="0">
                <a:latin typeface="+mn-ea"/>
              </a:rPr>
              <a:t>g</a:t>
            </a:r>
            <a:r>
              <a:rPr kumimoji="1" lang="ja-JP" altLang="en-US" sz="1800" dirty="0" smtClean="0">
                <a:latin typeface="+mn-ea"/>
              </a:rPr>
              <a:t>＝</a:t>
            </a:r>
            <a:r>
              <a:rPr kumimoji="1" lang="en-US" altLang="ja-JP" sz="1800" dirty="0" smtClean="0">
                <a:latin typeface="+mn-ea"/>
              </a:rPr>
              <a:t>30</a:t>
            </a:r>
            <a:r>
              <a:rPr kumimoji="1" lang="ja-JP" altLang="en-US" sz="1800" dirty="0" smtClean="0">
                <a:latin typeface="+mn-ea"/>
              </a:rPr>
              <a:t>～</a:t>
            </a:r>
            <a:r>
              <a:rPr kumimoji="1" lang="en-US" altLang="ja-JP" sz="1800" dirty="0" smtClean="0">
                <a:latin typeface="+mn-ea"/>
              </a:rPr>
              <a:t>50</a:t>
            </a:r>
            <a:r>
              <a:rPr lang="ja-JP" altLang="en-US" sz="1800" dirty="0" smtClean="0">
                <a:latin typeface="+mn-ea"/>
              </a:rPr>
              <a:t>回分</a:t>
            </a:r>
            <a:endParaRPr lang="en-US" altLang="ja-JP" sz="1800" dirty="0" smtClean="0">
              <a:latin typeface="+mn-ea"/>
            </a:endParaRPr>
          </a:p>
          <a:p>
            <a:pPr algn="ctr">
              <a:buNone/>
            </a:pPr>
            <a:r>
              <a:rPr lang="en-US" altLang="ja-JP" sz="1800" dirty="0" smtClean="0">
                <a:latin typeface="+mn-ea"/>
              </a:rPr>
              <a:t>831.9</a:t>
            </a:r>
            <a:r>
              <a:rPr lang="ja-JP" altLang="en-US" sz="1800" dirty="0" smtClean="0">
                <a:latin typeface="+mn-ea"/>
              </a:rPr>
              <a:t>㎏＝</a:t>
            </a:r>
            <a:r>
              <a:rPr lang="en-US" altLang="ja-JP" sz="1800" dirty="0" smtClean="0">
                <a:latin typeface="+mn-ea"/>
              </a:rPr>
              <a:t>831,900g</a:t>
            </a:r>
            <a:r>
              <a:rPr lang="ja-JP" altLang="en-US" sz="1800" dirty="0" smtClean="0">
                <a:latin typeface="+mn-ea"/>
              </a:rPr>
              <a:t>　⇒⇒　</a:t>
            </a:r>
            <a:r>
              <a:rPr lang="en-US" altLang="ja-JP" sz="1800" dirty="0" smtClean="0">
                <a:latin typeface="+mn-ea"/>
              </a:rPr>
              <a:t>24,957,000</a:t>
            </a:r>
            <a:r>
              <a:rPr lang="ja-JP" altLang="en-US" sz="1800" dirty="0" smtClean="0">
                <a:latin typeface="+mn-ea"/>
              </a:rPr>
              <a:t>回～</a:t>
            </a:r>
            <a:r>
              <a:rPr lang="en-US" altLang="ja-JP" sz="1800" dirty="0" smtClean="0">
                <a:latin typeface="+mn-ea"/>
              </a:rPr>
              <a:t>41,595,000</a:t>
            </a:r>
            <a:r>
              <a:rPr lang="ja-JP" altLang="en-US" sz="1800" dirty="0" smtClean="0">
                <a:latin typeface="+mn-ea"/>
              </a:rPr>
              <a:t>回分</a:t>
            </a:r>
            <a:endParaRPr lang="en-US" altLang="ja-JP" sz="1800" dirty="0" smtClean="0">
              <a:latin typeface="+mn-ea"/>
            </a:endParaRPr>
          </a:p>
          <a:p>
            <a:pPr algn="ctr">
              <a:buNone/>
            </a:pPr>
            <a:r>
              <a:rPr lang="ja-JP" altLang="en-US" sz="1800" dirty="0" smtClean="0">
                <a:latin typeface="+mn-ea"/>
              </a:rPr>
              <a:t>毎日</a:t>
            </a:r>
            <a:r>
              <a:rPr lang="en-US" altLang="ja-JP" sz="1800" dirty="0" smtClean="0">
                <a:latin typeface="+mn-ea"/>
              </a:rPr>
              <a:t>1</a:t>
            </a:r>
            <a:r>
              <a:rPr lang="ja-JP" altLang="en-US" sz="1800" dirty="0" smtClean="0">
                <a:latin typeface="+mn-ea"/>
              </a:rPr>
              <a:t>回使ったとして　⇒⇒　</a:t>
            </a:r>
            <a:r>
              <a:rPr lang="en-US" altLang="ja-JP" sz="1800" dirty="0" smtClean="0">
                <a:latin typeface="+mn-ea"/>
              </a:rPr>
              <a:t>68,375</a:t>
            </a:r>
            <a:r>
              <a:rPr lang="ja-JP" altLang="en-US" sz="1800" dirty="0" smtClean="0">
                <a:latin typeface="+mn-ea"/>
              </a:rPr>
              <a:t>人分～</a:t>
            </a:r>
            <a:r>
              <a:rPr lang="en-US" altLang="ja-JP" sz="1800" dirty="0" smtClean="0">
                <a:latin typeface="+mn-ea"/>
              </a:rPr>
              <a:t>113,959</a:t>
            </a:r>
            <a:r>
              <a:rPr lang="ja-JP" altLang="en-US" sz="1800" dirty="0" smtClean="0">
                <a:latin typeface="+mn-ea"/>
              </a:rPr>
              <a:t>人分</a:t>
            </a:r>
            <a:endParaRPr lang="en-US" altLang="ja-JP" sz="1800" dirty="0" smtClean="0">
              <a:latin typeface="+mn-ea"/>
            </a:endParaRPr>
          </a:p>
          <a:p>
            <a:pPr algn="ctr">
              <a:buNone/>
            </a:pPr>
            <a:r>
              <a:rPr kumimoji="1" lang="ja-JP" altLang="en-US" sz="1800" dirty="0" smtClean="0">
                <a:solidFill>
                  <a:srgbClr val="FFFF00"/>
                </a:solidFill>
                <a:latin typeface="HGS創英角ｺﾞｼｯｸUB" pitchFamily="50" charset="-128"/>
                <a:ea typeface="HGS創英角ｺﾞｼｯｸUB" pitchFamily="50" charset="-128"/>
              </a:rPr>
              <a:t>覚せい剤</a:t>
            </a:r>
            <a:r>
              <a:rPr kumimoji="1" lang="en-US" altLang="ja-JP" sz="1800" dirty="0" smtClean="0">
                <a:solidFill>
                  <a:srgbClr val="FFFF00"/>
                </a:solidFill>
                <a:latin typeface="HGS創英角ｺﾞｼｯｸUB" pitchFamily="50" charset="-128"/>
                <a:ea typeface="HGS創英角ｺﾞｼｯｸUB" pitchFamily="50" charset="-128"/>
              </a:rPr>
              <a:t>831.9</a:t>
            </a:r>
            <a:r>
              <a:rPr kumimoji="1" lang="ja-JP" altLang="en-US" sz="1800" dirty="0" smtClean="0">
                <a:solidFill>
                  <a:srgbClr val="FFFF00"/>
                </a:solidFill>
                <a:latin typeface="HGS創英角ｺﾞｼｯｸUB" pitchFamily="50" charset="-128"/>
                <a:ea typeface="HGS創英角ｺﾞｼｯｸUB" pitchFamily="50" charset="-128"/>
              </a:rPr>
              <a:t>㎏とは、毎日</a:t>
            </a:r>
            <a:r>
              <a:rPr kumimoji="1" lang="en-US" altLang="ja-JP" sz="1800" dirty="0" smtClean="0">
                <a:solidFill>
                  <a:srgbClr val="FFFF00"/>
                </a:solidFill>
                <a:latin typeface="HGS創英角ｺﾞｼｯｸUB" pitchFamily="50" charset="-128"/>
                <a:ea typeface="HGS創英角ｺﾞｼｯｸUB" pitchFamily="50" charset="-128"/>
              </a:rPr>
              <a:t>1</a:t>
            </a:r>
            <a:r>
              <a:rPr kumimoji="1" lang="ja-JP" altLang="en-US" sz="1800" dirty="0" smtClean="0">
                <a:solidFill>
                  <a:srgbClr val="FFFF00"/>
                </a:solidFill>
                <a:latin typeface="HGS創英角ｺﾞｼｯｸUB" pitchFamily="50" charset="-128"/>
                <a:ea typeface="HGS創英角ｺﾞｼｯｸUB" pitchFamily="50" charset="-128"/>
              </a:rPr>
              <a:t>回使って、</a:t>
            </a:r>
            <a:r>
              <a:rPr kumimoji="1" lang="en-US" altLang="ja-JP" sz="1800" dirty="0" smtClean="0">
                <a:solidFill>
                  <a:srgbClr val="FFFF00"/>
                </a:solidFill>
                <a:latin typeface="HGS創英角ｺﾞｼｯｸUB" pitchFamily="50" charset="-128"/>
                <a:ea typeface="HGS創英角ｺﾞｼｯｸUB" pitchFamily="50" charset="-128"/>
              </a:rPr>
              <a:t>7</a:t>
            </a:r>
            <a:r>
              <a:rPr kumimoji="1" lang="ja-JP" altLang="en-US" sz="1800" dirty="0" smtClean="0">
                <a:solidFill>
                  <a:srgbClr val="FFFF00"/>
                </a:solidFill>
                <a:latin typeface="HGS創英角ｺﾞｼｯｸUB" pitchFamily="50" charset="-128"/>
                <a:ea typeface="HGS創英角ｺﾞｼｯｸUB" pitchFamily="50" charset="-128"/>
              </a:rPr>
              <a:t>万人～</a:t>
            </a:r>
            <a:r>
              <a:rPr kumimoji="1" lang="en-US" altLang="ja-JP" sz="1800" dirty="0" smtClean="0">
                <a:solidFill>
                  <a:srgbClr val="FFFF00"/>
                </a:solidFill>
                <a:latin typeface="HGS創英角ｺﾞｼｯｸUB" pitchFamily="50" charset="-128"/>
                <a:ea typeface="HGS創英角ｺﾞｼｯｸUB" pitchFamily="50" charset="-128"/>
              </a:rPr>
              <a:t>11</a:t>
            </a:r>
            <a:r>
              <a:rPr kumimoji="1" lang="ja-JP" altLang="en-US" sz="1800" dirty="0" smtClean="0">
                <a:solidFill>
                  <a:srgbClr val="FFFF00"/>
                </a:solidFill>
                <a:latin typeface="HGS創英角ｺﾞｼｯｸUB" pitchFamily="50" charset="-128"/>
                <a:ea typeface="HGS創英角ｺﾞｼｯｸUB" pitchFamily="50" charset="-128"/>
              </a:rPr>
              <a:t>万人分</a:t>
            </a:r>
            <a:endParaRPr kumimoji="1" lang="en-US" altLang="ja-JP" sz="1800" dirty="0" smtClean="0">
              <a:solidFill>
                <a:srgbClr val="FFFF00"/>
              </a:solidFill>
              <a:latin typeface="HGS創英角ｺﾞｼｯｸUB" pitchFamily="50" charset="-128"/>
              <a:ea typeface="HGS創英角ｺﾞｼｯｸUB" pitchFamily="50" charset="-128"/>
            </a:endParaRPr>
          </a:p>
          <a:p>
            <a:pPr>
              <a:buNone/>
            </a:pPr>
            <a:endParaRPr kumimoji="1" lang="en-US" altLang="ja-JP" sz="1800" dirty="0" smtClean="0">
              <a:latin typeface="HGS創英角ｺﾞｼｯｸUB" pitchFamily="50" charset="-128"/>
              <a:ea typeface="HGS創英角ｺﾞｼｯｸUB" pitchFamily="50" charset="-128"/>
            </a:endParaRPr>
          </a:p>
          <a:p>
            <a:pPr algn="ctr">
              <a:buNone/>
            </a:pPr>
            <a:r>
              <a:rPr lang="ja-JP" altLang="en-US" sz="1800" dirty="0" smtClean="0">
                <a:solidFill>
                  <a:schemeClr val="accent6">
                    <a:lumMod val="60000"/>
                    <a:lumOff val="40000"/>
                  </a:schemeClr>
                </a:solidFill>
                <a:latin typeface="HGS創英角ｺﾞｼｯｸUB" pitchFamily="50" charset="-128"/>
                <a:ea typeface="HGS創英角ｺﾞｼｯｸUB" pitchFamily="50" charset="-128"/>
              </a:rPr>
              <a:t>これだけ押収されたのに、末端価格は上がっていない</a:t>
            </a:r>
            <a:endParaRPr lang="en-US" altLang="ja-JP" sz="1800" dirty="0" smtClean="0">
              <a:solidFill>
                <a:schemeClr val="accent6">
                  <a:lumMod val="60000"/>
                  <a:lumOff val="40000"/>
                </a:schemeClr>
              </a:solidFill>
              <a:latin typeface="HGS創英角ｺﾞｼｯｸUB" pitchFamily="50" charset="-128"/>
              <a:ea typeface="HGS創英角ｺﾞｼｯｸUB" pitchFamily="50" charset="-128"/>
            </a:endParaRPr>
          </a:p>
          <a:p>
            <a:pPr algn="ctr">
              <a:buNone/>
            </a:pPr>
            <a:r>
              <a:rPr kumimoji="1" lang="ja-JP" altLang="en-US" dirty="0" smtClean="0">
                <a:solidFill>
                  <a:srgbClr val="FFFF00"/>
                </a:solidFill>
                <a:latin typeface="HGS創英角ｺﾞｼｯｸUB" pitchFamily="50" charset="-128"/>
                <a:ea typeface="HGS創英角ｺﾞｼｯｸUB" pitchFamily="50" charset="-128"/>
              </a:rPr>
              <a:t>⇒十分な量の覚せい剤が流通している</a:t>
            </a:r>
            <a:endParaRPr kumimoji="1" lang="ja-JP" altLang="en-US" dirty="0">
              <a:solidFill>
                <a:srgbClr val="FFFF00"/>
              </a:solidFill>
              <a:latin typeface="HGS創英角ｺﾞｼｯｸUB" pitchFamily="50" charset="-128"/>
              <a:ea typeface="HGS創英角ｺﾞｼｯｸUB" pitchFamily="50" charset="-128"/>
            </a:endParaRPr>
          </a:p>
        </p:txBody>
      </p:sp>
    </p:spTree>
    <p:extLst>
      <p:ext uri="{BB962C8B-B14F-4D97-AF65-F5344CB8AC3E}">
        <p14:creationId xmlns:p14="http://schemas.microsoft.com/office/powerpoint/2010/main" val="21476427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548681"/>
            <a:ext cx="7772400" cy="2232247"/>
          </a:xfrm>
        </p:spPr>
        <p:txBody>
          <a:bodyPr>
            <a:normAutofit/>
          </a:bodyPr>
          <a:lstStyle/>
          <a:p>
            <a:r>
              <a:rPr lang="ja-JP" altLang="en-US" sz="3200" dirty="0" smtClean="0">
                <a:latin typeface="HGS創英角ｺﾞｼｯｸUB" pitchFamily="50" charset="-128"/>
                <a:ea typeface="HGS創英角ｺﾞｼｯｸUB" pitchFamily="50" charset="-128"/>
              </a:rPr>
              <a:t>日本は、</a:t>
            </a:r>
            <a:r>
              <a:rPr kumimoji="1" lang="ja-JP" altLang="en-US" sz="3200" dirty="0" smtClean="0">
                <a:latin typeface="HGS創英角ｺﾞｼｯｸUB" pitchFamily="50" charset="-128"/>
                <a:ea typeface="HGS創英角ｺﾞｼｯｸUB" pitchFamily="50" charset="-128"/>
              </a:rPr>
              <a:t>世界の</a:t>
            </a:r>
            <a:r>
              <a:rPr lang="ja-JP" altLang="en-US" sz="3200" dirty="0" smtClean="0">
                <a:latin typeface="HGS創英角ｺﾞｼｯｸUB" pitchFamily="50" charset="-128"/>
                <a:ea typeface="HGS創英角ｺﾞｼｯｸUB" pitchFamily="50" charset="-128"/>
              </a:rPr>
              <a:t>中で</a:t>
            </a:r>
            <a:r>
              <a:rPr lang="en-US" altLang="ja-JP" sz="3200" dirty="0" smtClean="0">
                <a:latin typeface="HGS創英角ｺﾞｼｯｸUB" pitchFamily="50" charset="-128"/>
                <a:ea typeface="HGS創英角ｺﾞｼｯｸUB" pitchFamily="50" charset="-128"/>
              </a:rPr>
              <a:t/>
            </a:r>
            <a:br>
              <a:rPr lang="en-US" altLang="ja-JP" sz="3200" dirty="0" smtClean="0">
                <a:latin typeface="HGS創英角ｺﾞｼｯｸUB" pitchFamily="50" charset="-128"/>
                <a:ea typeface="HGS創英角ｺﾞｼｯｸUB" pitchFamily="50" charset="-128"/>
              </a:rPr>
            </a:br>
            <a:r>
              <a:rPr lang="ja-JP" altLang="en-US" sz="3200" dirty="0" smtClean="0">
                <a:latin typeface="HGS創英角ｺﾞｼｯｸUB" pitchFamily="50" charset="-128"/>
                <a:ea typeface="HGS創英角ｺﾞｼｯｸUB" pitchFamily="50" charset="-128"/>
              </a:rPr>
              <a:t>薬物汚染が少ない国</a:t>
            </a:r>
            <a:r>
              <a:rPr kumimoji="1" lang="en-US" altLang="ja-JP" dirty="0" smtClean="0">
                <a:latin typeface="HGS創英角ｺﾞｼｯｸUB" pitchFamily="50" charset="-128"/>
                <a:ea typeface="HGS創英角ｺﾞｼｯｸUB" pitchFamily="50" charset="-128"/>
              </a:rPr>
              <a:t/>
            </a:r>
            <a:br>
              <a:rPr kumimoji="1" lang="en-US" altLang="ja-JP" dirty="0" smtClean="0">
                <a:latin typeface="HGS創英角ｺﾞｼｯｸUB" pitchFamily="50" charset="-128"/>
                <a:ea typeface="HGS創英角ｺﾞｼｯｸUB" pitchFamily="50" charset="-128"/>
              </a:rPr>
            </a:br>
            <a:r>
              <a:rPr kumimoji="1" lang="ja-JP" altLang="en-US" sz="7200" dirty="0" smtClean="0">
                <a:latin typeface="HGS創英角ｺﾞｼｯｸUB" pitchFamily="50" charset="-128"/>
                <a:ea typeface="HGS創英角ｺﾞｼｯｸUB" pitchFamily="50" charset="-128"/>
              </a:rPr>
              <a:t>しかし！！！</a:t>
            </a:r>
            <a:endParaRPr kumimoji="1" lang="ja-JP" altLang="en-US" sz="7200" dirty="0">
              <a:latin typeface="HGS創英角ｺﾞｼｯｸUB" pitchFamily="50" charset="-128"/>
              <a:ea typeface="HGS創英角ｺﾞｼｯｸUB" pitchFamily="50" charset="-128"/>
            </a:endParaRPr>
          </a:p>
        </p:txBody>
      </p:sp>
      <p:sp>
        <p:nvSpPr>
          <p:cNvPr id="3" name="サブタイトル 2"/>
          <p:cNvSpPr>
            <a:spLocks noGrp="1"/>
          </p:cNvSpPr>
          <p:nvPr>
            <p:ph type="subTitle" idx="1"/>
          </p:nvPr>
        </p:nvSpPr>
        <p:spPr>
          <a:xfrm>
            <a:off x="827584" y="3212976"/>
            <a:ext cx="7416824" cy="3240360"/>
          </a:xfrm>
        </p:spPr>
        <p:txBody>
          <a:bodyPr>
            <a:normAutofit/>
          </a:bodyPr>
          <a:lstStyle/>
          <a:p>
            <a:r>
              <a:rPr kumimoji="1" lang="ja-JP" altLang="en-US" sz="5400" dirty="0" smtClean="0">
                <a:solidFill>
                  <a:srgbClr val="FFFF00"/>
                </a:solidFill>
              </a:rPr>
              <a:t>世間を騒がせる</a:t>
            </a:r>
            <a:endParaRPr kumimoji="1" lang="en-US" altLang="ja-JP" sz="5400" dirty="0" smtClean="0">
              <a:solidFill>
                <a:srgbClr val="FFFF00"/>
              </a:solidFill>
            </a:endParaRPr>
          </a:p>
          <a:p>
            <a:r>
              <a:rPr lang="ja-JP" altLang="en-US" sz="5400" dirty="0" smtClean="0">
                <a:solidFill>
                  <a:srgbClr val="FFFF00"/>
                </a:solidFill>
              </a:rPr>
              <a:t>薬物事犯ニュースが</a:t>
            </a:r>
            <a:endParaRPr lang="en-US" altLang="ja-JP" sz="5400" dirty="0" smtClean="0">
              <a:solidFill>
                <a:srgbClr val="FFFF00"/>
              </a:solidFill>
            </a:endParaRPr>
          </a:p>
          <a:p>
            <a:r>
              <a:rPr kumimoji="1" lang="ja-JP" altLang="en-US" sz="5400" dirty="0" smtClean="0">
                <a:solidFill>
                  <a:srgbClr val="FFFF00"/>
                </a:solidFill>
              </a:rPr>
              <a:t>多い</a:t>
            </a:r>
            <a:endParaRPr kumimoji="1" lang="ja-JP" altLang="en-US" sz="5400" dirty="0">
              <a:solidFill>
                <a:srgbClr val="FFFF00"/>
              </a:solidFill>
            </a:endParaRPr>
          </a:p>
        </p:txBody>
      </p:sp>
    </p:spTree>
    <p:extLst>
      <p:ext uri="{BB962C8B-B14F-4D97-AF65-F5344CB8AC3E}">
        <p14:creationId xmlns:p14="http://schemas.microsoft.com/office/powerpoint/2010/main" val="4049853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548681"/>
            <a:ext cx="7772400" cy="1296143"/>
          </a:xfrm>
        </p:spPr>
        <p:txBody>
          <a:bodyPr>
            <a:normAutofit/>
          </a:bodyPr>
          <a:lstStyle/>
          <a:p>
            <a:r>
              <a:rPr kumimoji="1" lang="ja-JP" altLang="en-US" sz="6000" dirty="0" smtClean="0">
                <a:latin typeface="HGS創英角ｺﾞｼｯｸUB" pitchFamily="50" charset="-128"/>
                <a:ea typeface="HGS創英角ｺﾞｼｯｸUB" pitchFamily="50" charset="-128"/>
              </a:rPr>
              <a:t>それも！！！</a:t>
            </a:r>
            <a:endParaRPr kumimoji="1" lang="ja-JP" altLang="en-US" sz="6000" dirty="0">
              <a:latin typeface="HGS創英角ｺﾞｼｯｸUB" pitchFamily="50" charset="-128"/>
              <a:ea typeface="HGS創英角ｺﾞｼｯｸUB" pitchFamily="50" charset="-128"/>
            </a:endParaRPr>
          </a:p>
        </p:txBody>
      </p:sp>
      <p:sp>
        <p:nvSpPr>
          <p:cNvPr id="3" name="サブタイトル 2"/>
          <p:cNvSpPr>
            <a:spLocks noGrp="1"/>
          </p:cNvSpPr>
          <p:nvPr>
            <p:ph type="subTitle" idx="1"/>
          </p:nvPr>
        </p:nvSpPr>
        <p:spPr>
          <a:xfrm>
            <a:off x="827584" y="2420888"/>
            <a:ext cx="7416824" cy="3960440"/>
          </a:xfrm>
        </p:spPr>
        <p:txBody>
          <a:bodyPr>
            <a:normAutofit/>
          </a:bodyPr>
          <a:lstStyle/>
          <a:p>
            <a:r>
              <a:rPr kumimoji="1" lang="ja-JP" altLang="en-US" sz="5400" dirty="0" smtClean="0">
                <a:solidFill>
                  <a:srgbClr val="FFFF00"/>
                </a:solidFill>
              </a:rPr>
              <a:t>社会的地位のある人</a:t>
            </a:r>
            <a:endParaRPr kumimoji="1" lang="en-US" altLang="ja-JP" sz="5400" dirty="0" smtClean="0">
              <a:solidFill>
                <a:srgbClr val="FFFF00"/>
              </a:solidFill>
            </a:endParaRPr>
          </a:p>
          <a:p>
            <a:endParaRPr lang="en-US" altLang="ja-JP" sz="5400" dirty="0" smtClean="0">
              <a:solidFill>
                <a:srgbClr val="FFFF00"/>
              </a:solidFill>
            </a:endParaRPr>
          </a:p>
          <a:p>
            <a:r>
              <a:rPr kumimoji="1" lang="ja-JP" altLang="en-US" sz="5400" dirty="0" smtClean="0">
                <a:solidFill>
                  <a:srgbClr val="FFFF00"/>
                </a:solidFill>
              </a:rPr>
              <a:t>社会に影響力が大きい</a:t>
            </a:r>
            <a:endParaRPr kumimoji="1" lang="en-US" altLang="ja-JP" sz="5400" dirty="0" smtClean="0">
              <a:solidFill>
                <a:srgbClr val="FFFF00"/>
              </a:solidFill>
            </a:endParaRPr>
          </a:p>
          <a:p>
            <a:r>
              <a:rPr kumimoji="1" lang="ja-JP" altLang="en-US" sz="5400" dirty="0" smtClean="0">
                <a:solidFill>
                  <a:srgbClr val="FFFF00"/>
                </a:solidFill>
              </a:rPr>
              <a:t>芸能人　</a:t>
            </a:r>
            <a:r>
              <a:rPr kumimoji="1" lang="ja-JP" altLang="en-US" dirty="0" smtClean="0">
                <a:solidFill>
                  <a:srgbClr val="FFFF00"/>
                </a:solidFill>
              </a:rPr>
              <a:t>など</a:t>
            </a:r>
            <a:endParaRPr kumimoji="1" lang="ja-JP" altLang="en-US" sz="5400" dirty="0">
              <a:solidFill>
                <a:srgbClr val="FFFF00"/>
              </a:solidFill>
            </a:endParaRPr>
          </a:p>
        </p:txBody>
      </p:sp>
    </p:spTree>
    <p:extLst>
      <p:ext uri="{BB962C8B-B14F-4D97-AF65-F5344CB8AC3E}">
        <p14:creationId xmlns:p14="http://schemas.microsoft.com/office/powerpoint/2010/main" val="30217743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a:bodyPr>
          <a:lstStyle/>
          <a:p>
            <a:r>
              <a:rPr kumimoji="1" lang="ja-JP" altLang="en-US" dirty="0" smtClean="0">
                <a:solidFill>
                  <a:srgbClr val="FFFF00"/>
                </a:solidFill>
                <a:latin typeface="HGS創英角ｺﾞｼｯｸUB" pitchFamily="50" charset="-128"/>
                <a:ea typeface="HGS創英角ｺﾞｼｯｸUB" pitchFamily="50" charset="-128"/>
              </a:rPr>
              <a:t>Ｈ</a:t>
            </a:r>
            <a:r>
              <a:rPr kumimoji="1" lang="en-US" altLang="ja-JP" dirty="0" smtClean="0">
                <a:solidFill>
                  <a:srgbClr val="FFFF00"/>
                </a:solidFill>
                <a:latin typeface="HGS創英角ｺﾞｼｯｸUB" pitchFamily="50" charset="-128"/>
                <a:ea typeface="HGS創英角ｺﾞｼｯｸUB" pitchFamily="50" charset="-128"/>
              </a:rPr>
              <a:t>26</a:t>
            </a:r>
            <a:r>
              <a:rPr kumimoji="1" lang="ja-JP" altLang="en-US" dirty="0" smtClean="0">
                <a:solidFill>
                  <a:srgbClr val="FFFF00"/>
                </a:solidFill>
                <a:latin typeface="HGS創英角ｺﾞｼｯｸUB" pitchFamily="50" charset="-128"/>
                <a:ea typeface="HGS創英角ｺﾞｼｯｸUB" pitchFamily="50" charset="-128"/>
              </a:rPr>
              <a:t>年</a:t>
            </a:r>
            <a:r>
              <a:rPr kumimoji="1" lang="en-US" altLang="ja-JP" dirty="0" smtClean="0">
                <a:solidFill>
                  <a:srgbClr val="FFFF00"/>
                </a:solidFill>
                <a:latin typeface="HGS創英角ｺﾞｼｯｸUB" pitchFamily="50" charset="-128"/>
                <a:ea typeface="HGS創英角ｺﾞｼｯｸUB" pitchFamily="50" charset="-128"/>
              </a:rPr>
              <a:t>5</a:t>
            </a:r>
            <a:r>
              <a:rPr kumimoji="1" lang="ja-JP" altLang="en-US" dirty="0" smtClean="0">
                <a:solidFill>
                  <a:srgbClr val="FFFF00"/>
                </a:solidFill>
                <a:latin typeface="HGS創英角ｺﾞｼｯｸUB" pitchFamily="50" charset="-128"/>
                <a:ea typeface="HGS創英角ｺﾞｼｯｸUB" pitchFamily="50" charset="-128"/>
              </a:rPr>
              <a:t>月だけでも・・・</a:t>
            </a:r>
            <a:endParaRPr kumimoji="1" lang="ja-JP" altLang="en-US" dirty="0">
              <a:solidFill>
                <a:srgbClr val="FFFF00"/>
              </a:solidFill>
              <a:latin typeface="HGS創英角ｺﾞｼｯｸUB" pitchFamily="50" charset="-128"/>
              <a:ea typeface="HGS創英角ｺﾞｼｯｸUB" pitchFamily="50" charset="-128"/>
            </a:endParaRPr>
          </a:p>
        </p:txBody>
      </p:sp>
      <p:sp>
        <p:nvSpPr>
          <p:cNvPr id="3" name="角丸四角形 2"/>
          <p:cNvSpPr/>
          <p:nvPr/>
        </p:nvSpPr>
        <p:spPr>
          <a:xfrm>
            <a:off x="179512" y="1340768"/>
            <a:ext cx="4824536"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rgbClr val="FFFF00"/>
                </a:solidFill>
              </a:rPr>
              <a:t>福岡県春日市立大谷小学校の校長（</a:t>
            </a:r>
            <a:r>
              <a:rPr lang="en-US" altLang="ja-JP" b="1" dirty="0" smtClean="0">
                <a:solidFill>
                  <a:srgbClr val="FFFF00"/>
                </a:solidFill>
              </a:rPr>
              <a:t>57</a:t>
            </a:r>
            <a:r>
              <a:rPr lang="ja-JP" altLang="en-US" b="1" dirty="0" smtClean="0">
                <a:solidFill>
                  <a:srgbClr val="FFFF00"/>
                </a:solidFill>
              </a:rPr>
              <a:t>歳）</a:t>
            </a:r>
            <a:r>
              <a:rPr lang="ja-JP" altLang="en-US" b="1" dirty="0" smtClean="0">
                <a:solidFill>
                  <a:prstClr val="white"/>
                </a:solidFill>
              </a:rPr>
              <a:t>が</a:t>
            </a:r>
            <a:endParaRPr lang="en-US" altLang="ja-JP" b="1" dirty="0" smtClean="0">
              <a:solidFill>
                <a:prstClr val="white"/>
              </a:solidFill>
            </a:endParaRPr>
          </a:p>
          <a:p>
            <a:r>
              <a:rPr lang="en-US" altLang="ja-JP" b="1" dirty="0" smtClean="0">
                <a:solidFill>
                  <a:prstClr val="white"/>
                </a:solidFill>
              </a:rPr>
              <a:t>5</a:t>
            </a:r>
            <a:r>
              <a:rPr lang="ja-JP" altLang="en-US" b="1" dirty="0" smtClean="0">
                <a:solidFill>
                  <a:prstClr val="white"/>
                </a:solidFill>
              </a:rPr>
              <a:t>月</a:t>
            </a:r>
            <a:r>
              <a:rPr lang="en-US" altLang="ja-JP" b="1" dirty="0" smtClean="0">
                <a:solidFill>
                  <a:prstClr val="white"/>
                </a:solidFill>
              </a:rPr>
              <a:t>9</a:t>
            </a:r>
            <a:r>
              <a:rPr lang="ja-JP" altLang="en-US" b="1" dirty="0" smtClean="0">
                <a:solidFill>
                  <a:prstClr val="white"/>
                </a:solidFill>
              </a:rPr>
              <a:t>日、覚せい剤取締法違反（所持）の容疑で逮捕されました。</a:t>
            </a:r>
            <a:endParaRPr lang="ja-JP" altLang="en-US" b="1" dirty="0">
              <a:solidFill>
                <a:prstClr val="white"/>
              </a:solidFill>
            </a:endParaRPr>
          </a:p>
        </p:txBody>
      </p:sp>
      <p:sp>
        <p:nvSpPr>
          <p:cNvPr id="4" name="角丸四角形 3"/>
          <p:cNvSpPr/>
          <p:nvPr/>
        </p:nvSpPr>
        <p:spPr>
          <a:xfrm>
            <a:off x="683568" y="2924944"/>
            <a:ext cx="3960440" cy="12961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prstClr val="white"/>
                </a:solidFill>
              </a:rPr>
              <a:t>覚醒剤</a:t>
            </a:r>
            <a:r>
              <a:rPr lang="en-US" altLang="ja-JP" b="1" dirty="0" smtClean="0">
                <a:solidFill>
                  <a:prstClr val="white"/>
                </a:solidFill>
              </a:rPr>
              <a:t>:</a:t>
            </a:r>
            <a:r>
              <a:rPr lang="ja-JP" altLang="en-US" b="1" dirty="0" smtClean="0">
                <a:solidFill>
                  <a:prstClr val="white"/>
                </a:solidFill>
              </a:rPr>
              <a:t>使用容疑で</a:t>
            </a:r>
            <a:r>
              <a:rPr lang="ja-JP" altLang="en-US" b="1" dirty="0" smtClean="0">
                <a:solidFill>
                  <a:srgbClr val="FFFF00"/>
                </a:solidFill>
              </a:rPr>
              <a:t>大阪市消防局の</a:t>
            </a:r>
            <a:endParaRPr lang="en-US" altLang="ja-JP" b="1" dirty="0" smtClean="0">
              <a:solidFill>
                <a:srgbClr val="FFFF00"/>
              </a:solidFill>
            </a:endParaRPr>
          </a:p>
          <a:p>
            <a:r>
              <a:rPr lang="ja-JP" altLang="en-US" b="1" dirty="0" smtClean="0">
                <a:solidFill>
                  <a:srgbClr val="FFFF00"/>
                </a:solidFill>
              </a:rPr>
              <a:t>消防士長（</a:t>
            </a:r>
            <a:r>
              <a:rPr lang="en-US" altLang="ja-JP" b="1" dirty="0" smtClean="0">
                <a:solidFill>
                  <a:srgbClr val="FFFF00"/>
                </a:solidFill>
              </a:rPr>
              <a:t>51</a:t>
            </a:r>
            <a:r>
              <a:rPr lang="ja-JP" altLang="en-US" b="1" dirty="0" smtClean="0">
                <a:solidFill>
                  <a:srgbClr val="FFFF00"/>
                </a:solidFill>
              </a:rPr>
              <a:t>歳）</a:t>
            </a:r>
            <a:r>
              <a:rPr lang="ja-JP" altLang="en-US" b="1" dirty="0" smtClean="0">
                <a:solidFill>
                  <a:prstClr val="white"/>
                </a:solidFill>
              </a:rPr>
              <a:t>逮捕</a:t>
            </a:r>
          </a:p>
          <a:p>
            <a:pPr algn="ctr"/>
            <a:r>
              <a:rPr lang="ja-JP" altLang="en-US" sz="1400" dirty="0" smtClean="0">
                <a:solidFill>
                  <a:prstClr val="white"/>
                </a:solidFill>
              </a:rPr>
              <a:t>Ｈ</a:t>
            </a:r>
            <a:r>
              <a:rPr lang="en-US" altLang="ja-JP" sz="1400" dirty="0" smtClean="0">
                <a:solidFill>
                  <a:prstClr val="white"/>
                </a:solidFill>
              </a:rPr>
              <a:t>25</a:t>
            </a:r>
            <a:r>
              <a:rPr lang="ja-JP" altLang="en-US" sz="1400" dirty="0" smtClean="0">
                <a:solidFill>
                  <a:prstClr val="white"/>
                </a:solidFill>
              </a:rPr>
              <a:t>年年</a:t>
            </a:r>
            <a:r>
              <a:rPr lang="en-US" altLang="ja-JP" sz="1400" dirty="0" smtClean="0">
                <a:solidFill>
                  <a:prstClr val="white"/>
                </a:solidFill>
              </a:rPr>
              <a:t>05</a:t>
            </a:r>
            <a:r>
              <a:rPr lang="ja-JP" altLang="en-US" sz="1400" dirty="0" smtClean="0">
                <a:solidFill>
                  <a:prstClr val="white"/>
                </a:solidFill>
              </a:rPr>
              <a:t>月</a:t>
            </a:r>
            <a:r>
              <a:rPr lang="en-US" altLang="ja-JP" sz="1400" dirty="0" smtClean="0">
                <a:solidFill>
                  <a:prstClr val="white"/>
                </a:solidFill>
              </a:rPr>
              <a:t>14</a:t>
            </a:r>
            <a:r>
              <a:rPr lang="ja-JP" altLang="en-US" sz="1400" dirty="0" smtClean="0">
                <a:solidFill>
                  <a:prstClr val="white"/>
                </a:solidFill>
              </a:rPr>
              <a:t>日</a:t>
            </a:r>
            <a:endParaRPr lang="ja-JP" altLang="en-US" sz="1400" dirty="0">
              <a:solidFill>
                <a:prstClr val="white"/>
              </a:solidFill>
            </a:endParaRPr>
          </a:p>
        </p:txBody>
      </p:sp>
      <p:sp>
        <p:nvSpPr>
          <p:cNvPr id="5" name="角丸四角形 4"/>
          <p:cNvSpPr/>
          <p:nvPr/>
        </p:nvSpPr>
        <p:spPr>
          <a:xfrm>
            <a:off x="827584" y="4437112"/>
            <a:ext cx="3312368" cy="21876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rgbClr val="FFFF00"/>
                </a:solidFill>
              </a:rPr>
              <a:t>ＡＳＫＡ</a:t>
            </a:r>
            <a:endParaRPr lang="en-US" altLang="ja-JP" b="1" dirty="0" smtClean="0">
              <a:solidFill>
                <a:srgbClr val="FFFF00"/>
              </a:solidFill>
            </a:endParaRPr>
          </a:p>
          <a:p>
            <a:r>
              <a:rPr lang="ja-JP" altLang="en-US" b="1" dirty="0" smtClean="0">
                <a:solidFill>
                  <a:srgbClr val="FFFF00"/>
                </a:solidFill>
              </a:rPr>
              <a:t>　</a:t>
            </a:r>
            <a:r>
              <a:rPr lang="en-US" altLang="ja-JP" b="1" dirty="0" smtClean="0">
                <a:solidFill>
                  <a:srgbClr val="FFFF00"/>
                </a:solidFill>
              </a:rPr>
              <a:t>56</a:t>
            </a:r>
            <a:r>
              <a:rPr lang="ja-JP" altLang="en-US" b="1" dirty="0" smtClean="0">
                <a:solidFill>
                  <a:srgbClr val="FFFF00"/>
                </a:solidFill>
              </a:rPr>
              <a:t>歳</a:t>
            </a:r>
            <a:endParaRPr lang="ja-JP" altLang="en-US" b="1" dirty="0">
              <a:solidFill>
                <a:srgbClr val="FFFF00"/>
              </a:solidFill>
            </a:endParaRPr>
          </a:p>
        </p:txBody>
      </p:sp>
      <p:pic>
        <p:nvPicPr>
          <p:cNvPr id="6" name="Picture 2"/>
          <p:cNvPicPr>
            <a:picLocks noChangeAspect="1" noChangeArrowheads="1"/>
          </p:cNvPicPr>
          <p:nvPr/>
        </p:nvPicPr>
        <p:blipFill>
          <a:blip r:embed="rId3" cstate="print"/>
          <a:srcRect/>
          <a:stretch>
            <a:fillRect/>
          </a:stretch>
        </p:blipFill>
        <p:spPr bwMode="auto">
          <a:xfrm>
            <a:off x="2051720" y="4653136"/>
            <a:ext cx="1718568" cy="1783830"/>
          </a:xfrm>
          <a:prstGeom prst="rect">
            <a:avLst/>
          </a:prstGeom>
          <a:noFill/>
          <a:ln w="9525">
            <a:noFill/>
            <a:miter lim="800000"/>
            <a:headEnd/>
            <a:tailEnd/>
          </a:ln>
        </p:spPr>
      </p:pic>
      <p:sp>
        <p:nvSpPr>
          <p:cNvPr id="7" name="角丸四角形 6"/>
          <p:cNvSpPr/>
          <p:nvPr/>
        </p:nvSpPr>
        <p:spPr>
          <a:xfrm>
            <a:off x="5220072" y="1412776"/>
            <a:ext cx="3744416" cy="51125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prstClr val="white"/>
                </a:solidFill>
              </a:rPr>
              <a:t>愛知県瀬戸市の病院に勤務する</a:t>
            </a:r>
            <a:endParaRPr lang="en-US" altLang="ja-JP" sz="1600" dirty="0" smtClean="0">
              <a:solidFill>
                <a:prstClr val="white"/>
              </a:solidFill>
            </a:endParaRPr>
          </a:p>
          <a:p>
            <a:r>
              <a:rPr lang="ja-JP" altLang="en-US" sz="1600" dirty="0" smtClean="0">
                <a:solidFill>
                  <a:srgbClr val="FFFF00"/>
                </a:solidFill>
              </a:rPr>
              <a:t>看護師の男女</a:t>
            </a:r>
            <a:r>
              <a:rPr lang="ja-JP" altLang="en-US" sz="1600" dirty="0" smtClean="0">
                <a:solidFill>
                  <a:prstClr val="white"/>
                </a:solidFill>
              </a:rPr>
              <a:t>が、覚醒剤を使用した疑いで逮捕されました。</a:t>
            </a:r>
            <a:r>
              <a:rPr lang="en-US" altLang="ja-JP" sz="1600" dirty="0" smtClean="0">
                <a:solidFill>
                  <a:prstClr val="white"/>
                </a:solidFill>
              </a:rPr>
              <a:t>2</a:t>
            </a:r>
            <a:r>
              <a:rPr lang="ja-JP" altLang="en-US" sz="1600" dirty="0" smtClean="0">
                <a:solidFill>
                  <a:prstClr val="white"/>
                </a:solidFill>
              </a:rPr>
              <a:t>人は容疑を認めているということです。</a:t>
            </a:r>
            <a:r>
              <a:rPr lang="ja-JP" altLang="en-US" sz="1400" dirty="0" smtClean="0">
                <a:solidFill>
                  <a:prstClr val="white"/>
                </a:solidFill>
              </a:rPr>
              <a:t/>
            </a:r>
            <a:br>
              <a:rPr lang="ja-JP" altLang="en-US" sz="1400" dirty="0" smtClean="0">
                <a:solidFill>
                  <a:prstClr val="white"/>
                </a:solidFill>
              </a:rPr>
            </a:br>
            <a:r>
              <a:rPr lang="ja-JP" altLang="en-US" sz="1400" dirty="0" smtClean="0">
                <a:solidFill>
                  <a:prstClr val="white"/>
                </a:solidFill>
              </a:rPr>
              <a:t>　</a:t>
            </a:r>
            <a:endParaRPr lang="en-US" altLang="ja-JP" sz="1400" dirty="0" smtClean="0">
              <a:solidFill>
                <a:prstClr val="white"/>
              </a:solidFill>
            </a:endParaRPr>
          </a:p>
          <a:p>
            <a:r>
              <a:rPr lang="ja-JP" altLang="en-US" sz="1400" dirty="0" smtClean="0">
                <a:solidFill>
                  <a:prstClr val="white"/>
                </a:solidFill>
              </a:rPr>
              <a:t>覚醒剤取締法違反の疑いで逮捕されたのは、</a:t>
            </a:r>
            <a:r>
              <a:rPr lang="ja-JP" altLang="en-US" sz="1400" dirty="0" smtClean="0">
                <a:solidFill>
                  <a:srgbClr val="FFFF00"/>
                </a:solidFill>
              </a:rPr>
              <a:t>Ａ容疑者（男性</a:t>
            </a:r>
            <a:r>
              <a:rPr lang="en-US" altLang="ja-JP" sz="1400" dirty="0" smtClean="0">
                <a:solidFill>
                  <a:srgbClr val="FFFF00"/>
                </a:solidFill>
              </a:rPr>
              <a:t>37</a:t>
            </a:r>
            <a:r>
              <a:rPr lang="ja-JP" altLang="en-US" sz="1400" dirty="0" smtClean="0">
                <a:solidFill>
                  <a:srgbClr val="FFFF00"/>
                </a:solidFill>
              </a:rPr>
              <a:t>）</a:t>
            </a:r>
            <a:r>
              <a:rPr lang="ja-JP" altLang="en-US" sz="1400" dirty="0" smtClean="0">
                <a:solidFill>
                  <a:prstClr val="white"/>
                </a:solidFill>
              </a:rPr>
              <a:t>と、同僚の看護師で交際相手の</a:t>
            </a:r>
            <a:r>
              <a:rPr lang="ja-JP" altLang="en-US" sz="1400" dirty="0" smtClean="0">
                <a:solidFill>
                  <a:srgbClr val="FFFF00"/>
                </a:solidFill>
              </a:rPr>
              <a:t>Ｂ容疑者（女性</a:t>
            </a:r>
            <a:r>
              <a:rPr lang="en-US" altLang="ja-JP" sz="1400" dirty="0" smtClean="0">
                <a:solidFill>
                  <a:srgbClr val="FFFF00"/>
                </a:solidFill>
              </a:rPr>
              <a:t>39</a:t>
            </a:r>
            <a:r>
              <a:rPr lang="ja-JP" altLang="en-US" sz="1400" dirty="0" smtClean="0">
                <a:solidFill>
                  <a:srgbClr val="FFFF00"/>
                </a:solidFill>
              </a:rPr>
              <a:t>）</a:t>
            </a:r>
            <a:r>
              <a:rPr lang="ja-JP" altLang="en-US" sz="1400" dirty="0" smtClean="0">
                <a:solidFill>
                  <a:prstClr val="white"/>
                </a:solidFill>
              </a:rPr>
              <a:t>です。</a:t>
            </a:r>
            <a:endParaRPr lang="en-US" altLang="ja-JP" sz="1400" dirty="0" smtClean="0">
              <a:solidFill>
                <a:prstClr val="white"/>
              </a:solidFill>
            </a:endParaRPr>
          </a:p>
          <a:p>
            <a:r>
              <a:rPr lang="ja-JP" altLang="en-US" sz="1400" dirty="0" smtClean="0">
                <a:solidFill>
                  <a:prstClr val="white"/>
                </a:solidFill>
              </a:rPr>
              <a:t>警察の調べによりますと、</a:t>
            </a:r>
            <a:r>
              <a:rPr lang="en-US" altLang="ja-JP" sz="1400" dirty="0" smtClean="0">
                <a:solidFill>
                  <a:prstClr val="white"/>
                </a:solidFill>
              </a:rPr>
              <a:t>2</a:t>
            </a:r>
            <a:r>
              <a:rPr lang="ja-JP" altLang="en-US" sz="1400" dirty="0" smtClean="0">
                <a:solidFill>
                  <a:prstClr val="white"/>
                </a:solidFill>
              </a:rPr>
              <a:t>人は今月</a:t>
            </a:r>
            <a:r>
              <a:rPr lang="en-US" altLang="ja-JP" sz="1400" dirty="0" smtClean="0">
                <a:solidFill>
                  <a:prstClr val="white"/>
                </a:solidFill>
              </a:rPr>
              <a:t>3</a:t>
            </a:r>
            <a:r>
              <a:rPr lang="ja-JP" altLang="en-US" sz="1400" dirty="0" smtClean="0">
                <a:solidFill>
                  <a:prstClr val="white"/>
                </a:solidFill>
              </a:rPr>
              <a:t>日から</a:t>
            </a:r>
            <a:r>
              <a:rPr lang="en-US" altLang="ja-JP" sz="1400" dirty="0" smtClean="0">
                <a:solidFill>
                  <a:prstClr val="white"/>
                </a:solidFill>
              </a:rPr>
              <a:t>12</a:t>
            </a:r>
            <a:r>
              <a:rPr lang="ja-JP" altLang="en-US" sz="1400" dirty="0" smtClean="0">
                <a:solidFill>
                  <a:prstClr val="white"/>
                </a:solidFill>
              </a:rPr>
              <a:t>日にかけて、勤務先がある愛知県や岐阜県内で覚醒剤を使用した疑いが持たれています。</a:t>
            </a:r>
            <a:r>
              <a:rPr lang="en-US" altLang="ja-JP" sz="1400" dirty="0" smtClean="0">
                <a:solidFill>
                  <a:prstClr val="white"/>
                </a:solidFill>
              </a:rPr>
              <a:t>2</a:t>
            </a:r>
            <a:r>
              <a:rPr lang="ja-JP" altLang="en-US" sz="1400" dirty="0" smtClean="0">
                <a:solidFill>
                  <a:prstClr val="white"/>
                </a:solidFill>
              </a:rPr>
              <a:t>人は「使いました」と容疑を認めているということです。</a:t>
            </a:r>
            <a:endParaRPr lang="en-US" altLang="ja-JP" sz="1400" dirty="0" smtClean="0">
              <a:solidFill>
                <a:prstClr val="white"/>
              </a:solidFill>
            </a:endParaRPr>
          </a:p>
          <a:p>
            <a:r>
              <a:rPr lang="ja-JP" altLang="en-US" sz="1400" dirty="0" smtClean="0">
                <a:solidFill>
                  <a:prstClr val="white"/>
                </a:solidFill>
              </a:rPr>
              <a:t>警察が自宅を家宅捜索したところ、複数の注射器が見つかりました。その後、</a:t>
            </a:r>
            <a:r>
              <a:rPr lang="en-US" altLang="ja-JP" sz="1400" dirty="0" smtClean="0">
                <a:solidFill>
                  <a:prstClr val="white"/>
                </a:solidFill>
              </a:rPr>
              <a:t>2</a:t>
            </a:r>
            <a:r>
              <a:rPr lang="ja-JP" altLang="en-US" sz="1400" dirty="0" smtClean="0">
                <a:solidFill>
                  <a:prstClr val="white"/>
                </a:solidFill>
              </a:rPr>
              <a:t>人を検査したところ、覚醒剤の反応が出たということです。警察は今後、覚醒剤の入手ルートについて捜査を進めるとしています。</a:t>
            </a:r>
            <a:endParaRPr lang="en-US" altLang="ja-JP" sz="1400" dirty="0" smtClean="0">
              <a:solidFill>
                <a:prstClr val="white"/>
              </a:solidFill>
            </a:endParaRPr>
          </a:p>
          <a:p>
            <a:pPr algn="ctr"/>
            <a:r>
              <a:rPr lang="ja-JP" altLang="en-US" sz="1400" dirty="0" smtClean="0">
                <a:solidFill>
                  <a:prstClr val="white"/>
                </a:solidFill>
              </a:rPr>
              <a:t>Ｈ</a:t>
            </a:r>
            <a:r>
              <a:rPr lang="en-US" altLang="ja-JP" sz="1400" dirty="0" smtClean="0">
                <a:solidFill>
                  <a:prstClr val="white"/>
                </a:solidFill>
              </a:rPr>
              <a:t>26</a:t>
            </a:r>
            <a:r>
              <a:rPr lang="ja-JP" altLang="en-US" sz="1400" dirty="0" smtClean="0">
                <a:solidFill>
                  <a:prstClr val="white"/>
                </a:solidFill>
              </a:rPr>
              <a:t>年</a:t>
            </a:r>
            <a:r>
              <a:rPr lang="en-US" altLang="ja-JP" sz="1400" dirty="0" smtClean="0">
                <a:solidFill>
                  <a:prstClr val="white"/>
                </a:solidFill>
              </a:rPr>
              <a:t>5</a:t>
            </a:r>
            <a:r>
              <a:rPr lang="ja-JP" altLang="en-US" sz="1400" dirty="0" smtClean="0">
                <a:solidFill>
                  <a:prstClr val="white"/>
                </a:solidFill>
              </a:rPr>
              <a:t>月</a:t>
            </a:r>
            <a:r>
              <a:rPr lang="en-US" altLang="ja-JP" sz="1400" dirty="0" smtClean="0">
                <a:solidFill>
                  <a:prstClr val="white"/>
                </a:solidFill>
              </a:rPr>
              <a:t>13</a:t>
            </a:r>
            <a:r>
              <a:rPr lang="ja-JP" altLang="en-US" sz="1400" dirty="0" smtClean="0">
                <a:solidFill>
                  <a:prstClr val="white"/>
                </a:solidFill>
              </a:rPr>
              <a:t>日</a:t>
            </a:r>
            <a:br>
              <a:rPr lang="ja-JP" altLang="en-US" sz="1400" dirty="0" smtClean="0">
                <a:solidFill>
                  <a:prstClr val="white"/>
                </a:solidFill>
              </a:rPr>
            </a:br>
            <a:r>
              <a:rPr lang="ja-JP" altLang="en-US" sz="1400" dirty="0" smtClean="0">
                <a:solidFill>
                  <a:prstClr val="white"/>
                </a:solidFill>
              </a:rPr>
              <a:t/>
            </a:r>
            <a:br>
              <a:rPr lang="ja-JP" altLang="en-US" sz="1400" dirty="0" smtClean="0">
                <a:solidFill>
                  <a:prstClr val="white"/>
                </a:solidFill>
              </a:rPr>
            </a:br>
            <a:endParaRPr lang="ja-JP" altLang="en-US" sz="1400" dirty="0">
              <a:solidFill>
                <a:prstClr val="white"/>
              </a:solidFill>
            </a:endParaRPr>
          </a:p>
        </p:txBody>
      </p:sp>
    </p:spTree>
    <p:extLst>
      <p:ext uri="{BB962C8B-B14F-4D97-AF65-F5344CB8AC3E}">
        <p14:creationId xmlns:p14="http://schemas.microsoft.com/office/powerpoint/2010/main" val="2767137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683568" y="2852936"/>
            <a:ext cx="3672408" cy="15121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rgbClr val="FFFF00"/>
                </a:solidFill>
              </a:rPr>
              <a:t>五輪体操の</a:t>
            </a:r>
            <a:endParaRPr lang="en-US" altLang="ja-JP" b="1" dirty="0" smtClean="0">
              <a:solidFill>
                <a:srgbClr val="FFFF00"/>
              </a:solidFill>
            </a:endParaRPr>
          </a:p>
          <a:p>
            <a:pPr algn="ctr"/>
            <a:r>
              <a:rPr lang="ja-JP" altLang="en-US" b="1" dirty="0" smtClean="0">
                <a:solidFill>
                  <a:srgbClr val="FFFF00"/>
                </a:solidFill>
              </a:rPr>
              <a:t>岡崎聡子元選手</a:t>
            </a:r>
            <a:r>
              <a:rPr lang="ja-JP" altLang="en-US" b="1" dirty="0" smtClean="0">
                <a:solidFill>
                  <a:prstClr val="white"/>
                </a:solidFill>
              </a:rPr>
              <a:t>（</a:t>
            </a:r>
            <a:r>
              <a:rPr lang="en-US" altLang="ja-JP" b="1" dirty="0" smtClean="0">
                <a:solidFill>
                  <a:prstClr val="white"/>
                </a:solidFill>
              </a:rPr>
              <a:t>53</a:t>
            </a:r>
            <a:r>
              <a:rPr lang="ja-JP" altLang="en-US" b="1" dirty="0" smtClean="0">
                <a:solidFill>
                  <a:prstClr val="white"/>
                </a:solidFill>
              </a:rPr>
              <a:t>歳）を再逮捕＝覚せい剤 使用容疑で</a:t>
            </a:r>
            <a:r>
              <a:rPr lang="en-US" altLang="ja-JP" b="1" dirty="0" smtClean="0">
                <a:solidFill>
                  <a:prstClr val="white"/>
                </a:solidFill>
              </a:rPr>
              <a:t>—</a:t>
            </a:r>
            <a:r>
              <a:rPr lang="ja-JP" altLang="en-US" b="1" dirty="0" smtClean="0">
                <a:solidFill>
                  <a:prstClr val="white"/>
                </a:solidFill>
              </a:rPr>
              <a:t>警視庁 </a:t>
            </a:r>
            <a:endParaRPr lang="en-US" altLang="ja-JP" b="1" dirty="0" smtClean="0">
              <a:solidFill>
                <a:prstClr val="white"/>
              </a:solidFill>
            </a:endParaRPr>
          </a:p>
          <a:p>
            <a:pPr algn="ctr"/>
            <a:r>
              <a:rPr lang="ja-JP" altLang="en-US" sz="1400" dirty="0" smtClean="0">
                <a:solidFill>
                  <a:prstClr val="white"/>
                </a:solidFill>
              </a:rPr>
              <a:t>時事通信 Ｈ</a:t>
            </a:r>
            <a:r>
              <a:rPr lang="en-US" altLang="ja-JP" sz="1400" dirty="0" smtClean="0">
                <a:solidFill>
                  <a:prstClr val="white"/>
                </a:solidFill>
              </a:rPr>
              <a:t>25</a:t>
            </a:r>
            <a:r>
              <a:rPr lang="ja-JP" altLang="en-US" sz="1400" dirty="0" smtClean="0">
                <a:solidFill>
                  <a:prstClr val="white"/>
                </a:solidFill>
              </a:rPr>
              <a:t>年</a:t>
            </a:r>
            <a:r>
              <a:rPr lang="en-US" altLang="ja-JP" sz="1400" dirty="0" smtClean="0">
                <a:solidFill>
                  <a:prstClr val="white"/>
                </a:solidFill>
              </a:rPr>
              <a:t>9</a:t>
            </a:r>
            <a:r>
              <a:rPr lang="ja-JP" altLang="en-US" sz="1400" dirty="0" smtClean="0">
                <a:solidFill>
                  <a:prstClr val="white"/>
                </a:solidFill>
              </a:rPr>
              <a:t>月</a:t>
            </a:r>
            <a:r>
              <a:rPr lang="en-US" altLang="ja-JP" sz="1400" dirty="0" smtClean="0">
                <a:solidFill>
                  <a:prstClr val="white"/>
                </a:solidFill>
              </a:rPr>
              <a:t>26</a:t>
            </a:r>
            <a:r>
              <a:rPr lang="ja-JP" altLang="en-US" sz="1400" dirty="0" smtClean="0">
                <a:solidFill>
                  <a:prstClr val="white"/>
                </a:solidFill>
              </a:rPr>
              <a:t>日 </a:t>
            </a:r>
            <a:endParaRPr lang="ja-JP" altLang="en-US" dirty="0">
              <a:solidFill>
                <a:prstClr val="white"/>
              </a:solidFill>
            </a:endParaRPr>
          </a:p>
        </p:txBody>
      </p:sp>
      <p:sp>
        <p:nvSpPr>
          <p:cNvPr id="3" name="角丸四角形 2"/>
          <p:cNvSpPr/>
          <p:nvPr/>
        </p:nvSpPr>
        <p:spPr>
          <a:xfrm>
            <a:off x="539552" y="4941168"/>
            <a:ext cx="8208912"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prstClr val="white"/>
                </a:solidFill>
              </a:rPr>
              <a:t>麻薬「ＧＨＢ（４－ヒドロキシ酪酸）」を自宅に隠し持っていたとして、警視庁組織犯罪対策５課は１７日までに、</a:t>
            </a:r>
            <a:r>
              <a:rPr lang="ja-JP" altLang="en-US" b="1" dirty="0" smtClean="0">
                <a:solidFill>
                  <a:srgbClr val="FFFF00"/>
                </a:solidFill>
              </a:rPr>
              <a:t>麻薬取締法違反（所持）容疑で埼玉県立草加南高校の事務職員</a:t>
            </a:r>
            <a:r>
              <a:rPr lang="ja-JP" altLang="en-US" b="1" dirty="0" smtClean="0">
                <a:solidFill>
                  <a:prstClr val="white"/>
                </a:solidFill>
              </a:rPr>
              <a:t>（４３歳）、を逮捕した。容疑者は</a:t>
            </a:r>
            <a:r>
              <a:rPr lang="ja-JP" altLang="en-US" b="1" dirty="0" smtClean="0">
                <a:solidFill>
                  <a:srgbClr val="FFFF00"/>
                </a:solidFill>
              </a:rPr>
              <a:t>自宅で</a:t>
            </a:r>
            <a:r>
              <a:rPr lang="en-US" altLang="ja-JP" b="1" dirty="0" smtClean="0">
                <a:solidFill>
                  <a:srgbClr val="FFFF00"/>
                </a:solidFill>
              </a:rPr>
              <a:t>GHB</a:t>
            </a:r>
            <a:r>
              <a:rPr lang="ja-JP" altLang="en-US" b="1" dirty="0" smtClean="0">
                <a:solidFill>
                  <a:srgbClr val="FFFF00"/>
                </a:solidFill>
              </a:rPr>
              <a:t>を製造していたと見られる。</a:t>
            </a:r>
          </a:p>
          <a:p>
            <a:pPr algn="ctr"/>
            <a:r>
              <a:rPr lang="ja-JP" altLang="en-US" sz="1400" b="1" dirty="0" smtClean="0">
                <a:solidFill>
                  <a:prstClr val="white"/>
                </a:solidFill>
              </a:rPr>
              <a:t>Ｈ</a:t>
            </a:r>
            <a:r>
              <a:rPr lang="en-US" altLang="ja-JP" sz="1400" b="1" dirty="0" smtClean="0">
                <a:solidFill>
                  <a:prstClr val="white"/>
                </a:solidFill>
              </a:rPr>
              <a:t>25</a:t>
            </a:r>
            <a:r>
              <a:rPr lang="ja-JP" altLang="en-US" sz="1400" b="1" dirty="0" smtClean="0">
                <a:solidFill>
                  <a:prstClr val="white"/>
                </a:solidFill>
              </a:rPr>
              <a:t>年</a:t>
            </a:r>
            <a:r>
              <a:rPr lang="en-US" altLang="ja-JP" sz="1400" b="1" dirty="0" smtClean="0">
                <a:solidFill>
                  <a:prstClr val="white"/>
                </a:solidFill>
              </a:rPr>
              <a:t>07</a:t>
            </a:r>
            <a:r>
              <a:rPr lang="ja-JP" altLang="en-US" sz="1400" dirty="0" smtClean="0">
                <a:solidFill>
                  <a:prstClr val="white"/>
                </a:solidFill>
              </a:rPr>
              <a:t>月</a:t>
            </a:r>
            <a:r>
              <a:rPr lang="en-US" altLang="ja-JP" sz="1400" dirty="0" smtClean="0">
                <a:solidFill>
                  <a:prstClr val="white"/>
                </a:solidFill>
              </a:rPr>
              <a:t>17</a:t>
            </a:r>
            <a:r>
              <a:rPr lang="ja-JP" altLang="en-US" sz="1400" dirty="0" smtClean="0">
                <a:solidFill>
                  <a:prstClr val="white"/>
                </a:solidFill>
              </a:rPr>
              <a:t>日</a:t>
            </a:r>
            <a:endParaRPr lang="ja-JP" altLang="en-US" sz="1400" dirty="0">
              <a:solidFill>
                <a:prstClr val="white"/>
              </a:solidFill>
            </a:endParaRPr>
          </a:p>
        </p:txBody>
      </p:sp>
      <p:sp>
        <p:nvSpPr>
          <p:cNvPr id="9" name="角丸四角形 8"/>
          <p:cNvSpPr/>
          <p:nvPr/>
        </p:nvSpPr>
        <p:spPr>
          <a:xfrm>
            <a:off x="5148064" y="2852936"/>
            <a:ext cx="3456384" cy="16561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rgbClr val="FFFF00"/>
                </a:solidFill>
              </a:rPr>
              <a:t>ＪＲ北海道運転士</a:t>
            </a:r>
            <a:r>
              <a:rPr lang="ja-JP" altLang="en-US" b="1" dirty="0" smtClean="0">
                <a:solidFill>
                  <a:prstClr val="white"/>
                </a:solidFill>
              </a:rPr>
              <a:t>（</a:t>
            </a:r>
            <a:r>
              <a:rPr lang="en-US" altLang="ja-JP" b="1" dirty="0" smtClean="0">
                <a:solidFill>
                  <a:prstClr val="white"/>
                </a:solidFill>
              </a:rPr>
              <a:t>30</a:t>
            </a:r>
            <a:r>
              <a:rPr lang="ja-JP" altLang="en-US" b="1" dirty="0" smtClean="0">
                <a:solidFill>
                  <a:prstClr val="white"/>
                </a:solidFill>
              </a:rPr>
              <a:t>歳）を</a:t>
            </a:r>
            <a:endParaRPr lang="en-US" altLang="ja-JP" b="1" dirty="0" smtClean="0">
              <a:solidFill>
                <a:prstClr val="white"/>
              </a:solidFill>
            </a:endParaRPr>
          </a:p>
          <a:p>
            <a:r>
              <a:rPr lang="ja-JP" altLang="en-US" b="1" dirty="0" smtClean="0">
                <a:solidFill>
                  <a:prstClr val="white"/>
                </a:solidFill>
              </a:rPr>
              <a:t>覚せい剤取締法違反（使用）の疑いで逮捕</a:t>
            </a:r>
          </a:p>
          <a:p>
            <a:pPr algn="ctr"/>
            <a:r>
              <a:rPr lang="ja-JP" altLang="en-US" sz="1400" dirty="0" smtClean="0">
                <a:solidFill>
                  <a:prstClr val="white"/>
                </a:solidFill>
              </a:rPr>
              <a:t>Ｈ</a:t>
            </a:r>
            <a:r>
              <a:rPr lang="en-US" altLang="ja-JP" sz="1400" dirty="0" smtClean="0">
                <a:solidFill>
                  <a:prstClr val="white"/>
                </a:solidFill>
              </a:rPr>
              <a:t>25</a:t>
            </a:r>
            <a:r>
              <a:rPr lang="ja-JP" altLang="en-US" sz="1400" dirty="0" smtClean="0">
                <a:solidFill>
                  <a:prstClr val="white"/>
                </a:solidFill>
              </a:rPr>
              <a:t>年</a:t>
            </a:r>
            <a:r>
              <a:rPr lang="en-US" altLang="ja-JP" sz="1400" dirty="0" smtClean="0">
                <a:solidFill>
                  <a:prstClr val="white"/>
                </a:solidFill>
              </a:rPr>
              <a:t>7</a:t>
            </a:r>
            <a:r>
              <a:rPr lang="ja-JP" altLang="en-US" sz="1400" dirty="0" smtClean="0">
                <a:solidFill>
                  <a:prstClr val="white"/>
                </a:solidFill>
              </a:rPr>
              <a:t>月</a:t>
            </a:r>
            <a:r>
              <a:rPr lang="en-US" altLang="ja-JP" sz="1400" dirty="0" smtClean="0">
                <a:solidFill>
                  <a:prstClr val="white"/>
                </a:solidFill>
              </a:rPr>
              <a:t>30</a:t>
            </a:r>
            <a:r>
              <a:rPr lang="ja-JP" altLang="en-US" sz="1400" dirty="0" smtClean="0">
                <a:solidFill>
                  <a:prstClr val="white"/>
                </a:solidFill>
              </a:rPr>
              <a:t>日</a:t>
            </a:r>
            <a:endParaRPr lang="ja-JP" altLang="en-US" sz="1400" dirty="0">
              <a:solidFill>
                <a:prstClr val="white"/>
              </a:solidFill>
            </a:endParaRPr>
          </a:p>
        </p:txBody>
      </p:sp>
      <p:sp>
        <p:nvSpPr>
          <p:cNvPr id="17" name="角丸四角形 16"/>
          <p:cNvSpPr/>
          <p:nvPr/>
        </p:nvSpPr>
        <p:spPr>
          <a:xfrm>
            <a:off x="611560" y="548680"/>
            <a:ext cx="7848872" cy="1800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prstClr val="white"/>
              </a:solidFill>
            </a:endParaRPr>
          </a:p>
          <a:p>
            <a:r>
              <a:rPr lang="ja-JP" altLang="en-US" b="1" dirty="0" smtClean="0">
                <a:solidFill>
                  <a:srgbClr val="FFFF00"/>
                </a:solidFill>
              </a:rPr>
              <a:t>立教大学社会学部の教授</a:t>
            </a:r>
            <a:r>
              <a:rPr lang="ja-JP" altLang="en-US" b="1" dirty="0" smtClean="0">
                <a:solidFill>
                  <a:prstClr val="white"/>
                </a:solidFill>
              </a:rPr>
              <a:t>（５５歳）が、覚せい剤取締法違反（使用）の疑いで逮捕された。</a:t>
            </a:r>
            <a:endParaRPr lang="en-US" altLang="ja-JP" b="1" dirty="0" smtClean="0">
              <a:solidFill>
                <a:prstClr val="white"/>
              </a:solidFill>
            </a:endParaRPr>
          </a:p>
          <a:p>
            <a:r>
              <a:rPr lang="ja-JP" altLang="en-US" b="1" dirty="0" smtClean="0">
                <a:solidFill>
                  <a:prstClr val="white"/>
                </a:solidFill>
              </a:rPr>
              <a:t>調べに対し、「１１年１０月頃から、覚せい剤を手に入れ、ずっと使っていた」と話し、容疑を認めているという。 </a:t>
            </a:r>
            <a:r>
              <a:rPr lang="ja-JP" altLang="en-US" sz="1400" b="1" dirty="0" smtClean="0">
                <a:solidFill>
                  <a:prstClr val="white"/>
                </a:solidFill>
              </a:rPr>
              <a:t>　　　</a:t>
            </a:r>
            <a:endParaRPr lang="en-US" altLang="ja-JP" sz="1400" b="1" dirty="0" smtClean="0">
              <a:solidFill>
                <a:prstClr val="white"/>
              </a:solidFill>
            </a:endParaRPr>
          </a:p>
          <a:p>
            <a:pPr algn="r"/>
            <a:r>
              <a:rPr lang="ja-JP" altLang="en-US" sz="1400" dirty="0" smtClean="0">
                <a:solidFill>
                  <a:prstClr val="white"/>
                </a:solidFill>
              </a:rPr>
              <a:t>Ｈ</a:t>
            </a:r>
            <a:r>
              <a:rPr lang="en-US" altLang="ja-JP" sz="1400" dirty="0" smtClean="0">
                <a:solidFill>
                  <a:prstClr val="white"/>
                </a:solidFill>
              </a:rPr>
              <a:t>25</a:t>
            </a:r>
            <a:r>
              <a:rPr lang="ja-JP" altLang="en-US" sz="1400" dirty="0" smtClean="0">
                <a:solidFill>
                  <a:prstClr val="white"/>
                </a:solidFill>
              </a:rPr>
              <a:t>年年</a:t>
            </a:r>
            <a:r>
              <a:rPr lang="en-US" altLang="ja-JP" sz="1400" dirty="0" smtClean="0">
                <a:solidFill>
                  <a:prstClr val="white"/>
                </a:solidFill>
              </a:rPr>
              <a:t>10</a:t>
            </a:r>
            <a:r>
              <a:rPr lang="ja-JP" altLang="en-US" sz="1400" dirty="0" smtClean="0">
                <a:solidFill>
                  <a:prstClr val="white"/>
                </a:solidFill>
              </a:rPr>
              <a:t>月</a:t>
            </a:r>
            <a:r>
              <a:rPr lang="en-US" altLang="ja-JP" sz="1400" dirty="0" smtClean="0">
                <a:solidFill>
                  <a:prstClr val="white"/>
                </a:solidFill>
              </a:rPr>
              <a:t>3</a:t>
            </a:r>
            <a:r>
              <a:rPr lang="ja-JP" altLang="en-US" sz="1400" dirty="0" smtClean="0">
                <a:solidFill>
                  <a:prstClr val="white"/>
                </a:solidFill>
              </a:rPr>
              <a:t>日 日テレ</a:t>
            </a:r>
            <a:r>
              <a:rPr lang="en-US" altLang="ja-JP" sz="1400" dirty="0" smtClean="0">
                <a:solidFill>
                  <a:prstClr val="white"/>
                </a:solidFill>
              </a:rPr>
              <a:t>NEWS24</a:t>
            </a:r>
            <a:r>
              <a:rPr lang="en-US" altLang="ja-JP" sz="2000" dirty="0" smtClean="0">
                <a:solidFill>
                  <a:prstClr val="white"/>
                </a:solidFill>
              </a:rPr>
              <a:t/>
            </a:r>
            <a:br>
              <a:rPr lang="en-US" altLang="ja-JP" sz="2000" dirty="0" smtClean="0">
                <a:solidFill>
                  <a:prstClr val="white"/>
                </a:solidFill>
              </a:rPr>
            </a:br>
            <a:endParaRPr lang="ja-JP" altLang="en-US" sz="2000" dirty="0">
              <a:solidFill>
                <a:prstClr val="white"/>
              </a:solidFill>
            </a:endParaRPr>
          </a:p>
        </p:txBody>
      </p:sp>
    </p:spTree>
    <p:extLst>
      <p:ext uri="{BB962C8B-B14F-4D97-AF65-F5344CB8AC3E}">
        <p14:creationId xmlns:p14="http://schemas.microsoft.com/office/powerpoint/2010/main" val="32335624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fairytale002 (1)</Template>
  <TotalTime>660</TotalTime>
  <Words>3358</Words>
  <Application>Microsoft Office PowerPoint</Application>
  <PresentationFormat>画面に合わせる (4:3)</PresentationFormat>
  <Paragraphs>554</Paragraphs>
  <Slides>38</Slides>
  <Notes>38</Notes>
  <HiddenSlides>4</HiddenSlides>
  <MMClips>0</MMClips>
  <ScaleCrop>false</ScaleCrop>
  <HeadingPairs>
    <vt:vector size="4" baseType="variant">
      <vt:variant>
        <vt:lpstr>テーマ</vt:lpstr>
      </vt:variant>
      <vt:variant>
        <vt:i4>1</vt:i4>
      </vt:variant>
      <vt:variant>
        <vt:lpstr>スライド タイトル</vt:lpstr>
      </vt:variant>
      <vt:variant>
        <vt:i4>38</vt:i4>
      </vt:variant>
    </vt:vector>
  </HeadingPairs>
  <TitlesOfParts>
    <vt:vector size="39" baseType="lpstr">
      <vt:lpstr>Office テーマ</vt:lpstr>
      <vt:lpstr>大人の薬物乱用防止教室</vt:lpstr>
      <vt:lpstr>初めに</vt:lpstr>
      <vt:lpstr>世界の中で日本の薬物汚染は少ない</vt:lpstr>
      <vt:lpstr>日本の人口　1億2700万人 15～64歳＝7883万人</vt:lpstr>
      <vt:lpstr>覚醒剤押収量が急増 昨年は過去３番目　末端価格は下落　 （警察庁）2014.3.20 </vt:lpstr>
      <vt:lpstr>日本は、世界の中で 薬物汚染が少ない国 しかし！！！</vt:lpstr>
      <vt:lpstr>それも！！！</vt:lpstr>
      <vt:lpstr>Ｈ26年5月だけでも・・・</vt:lpstr>
      <vt:lpstr>PowerPoint プレゼンテーション</vt:lpstr>
      <vt:lpstr>大人に対する 薬物乱用防止の話は これまでは、 「子どもを守るため」でした。  今は 大人自身を守るための 薬物乱用防止 の 話が必要になっています。</vt:lpstr>
      <vt:lpstr>本日の話の構成</vt:lpstr>
      <vt:lpstr>本日の話の構成</vt:lpstr>
      <vt:lpstr>中高年の覚せい剤事犯</vt:lpstr>
      <vt:lpstr>覚せい剤事犯数は 減少している　が・・・・</vt:lpstr>
      <vt:lpstr>覚せい剤事犯数は 減少している　が・・・・</vt:lpstr>
      <vt:lpstr>全国の精神科医療施設における 薬物関連精神疾患の実態調査 （平成24年度） </vt:lpstr>
      <vt:lpstr>本日の話の構成</vt:lpstr>
      <vt:lpstr>青少年の薬物使用の動機は 「好奇心」</vt:lpstr>
      <vt:lpstr>本日の話の構成</vt:lpstr>
      <vt:lpstr>中高年の薬物乱用防止は 薬物の正しい知識だけでは対応できない</vt:lpstr>
      <vt:lpstr>本日の話の構成</vt:lpstr>
      <vt:lpstr>何故、薬物がなくならないのか？</vt:lpstr>
      <vt:lpstr>経済活動ならば・・</vt:lpstr>
      <vt:lpstr>なぜ減らない・・</vt:lpstr>
      <vt:lpstr>経済活動だから 需要が減れば 供給者は需要を増やそうとする</vt:lpstr>
      <vt:lpstr>経済活動だから 供給者は良い顧客が欲しい</vt:lpstr>
      <vt:lpstr>覚せい剤の乱用</vt:lpstr>
      <vt:lpstr>本日の話の構成</vt:lpstr>
      <vt:lpstr>薬物を定義すると</vt:lpstr>
      <vt:lpstr>薬物の作用による分類</vt:lpstr>
      <vt:lpstr>薬物の怖さ</vt:lpstr>
      <vt:lpstr>依存とは</vt:lpstr>
      <vt:lpstr>本日の話の構成</vt:lpstr>
      <vt:lpstr>大人の薬物乱用防止教室</vt:lpstr>
      <vt:lpstr>参考資料</vt:lpstr>
      <vt:lpstr>PowerPoint プレゼンテーション</vt:lpstr>
      <vt:lpstr>危険ドラッグの説明</vt:lpstr>
      <vt:lpstr>「イネイブラー」とは・・</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大人の薬物乱用教室 プロローグ</dc:title>
  <dc:creator>FJ-USER</dc:creator>
  <cp:lastModifiedBy>FJ-USER</cp:lastModifiedBy>
  <cp:revision>41</cp:revision>
  <cp:lastPrinted>2014-06-30T08:01:54Z</cp:lastPrinted>
  <dcterms:created xsi:type="dcterms:W3CDTF">2014-06-25T23:56:27Z</dcterms:created>
  <dcterms:modified xsi:type="dcterms:W3CDTF">2014-10-16T07:52:50Z</dcterms:modified>
</cp:coreProperties>
</file>